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charts/chart4.xml" ContentType="application/vnd.openxmlformats-officedocument.drawingml.chart+xml"/>
  <Override PartName="/ppt/diagrams/drawing6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70" r:id="rId6"/>
    <p:sldId id="271" r:id="rId7"/>
    <p:sldId id="261" r:id="rId8"/>
    <p:sldId id="262" r:id="rId9"/>
    <p:sldId id="260" r:id="rId10"/>
    <p:sldId id="263" r:id="rId11"/>
    <p:sldId id="267" r:id="rId12"/>
    <p:sldId id="280" r:id="rId13"/>
    <p:sldId id="265" r:id="rId14"/>
    <p:sldId id="281" r:id="rId15"/>
    <p:sldId id="273" r:id="rId16"/>
    <p:sldId id="279" r:id="rId17"/>
    <p:sldId id="282" r:id="rId18"/>
    <p:sldId id="275" r:id="rId19"/>
    <p:sldId id="264" r:id="rId20"/>
    <p:sldId id="283" r:id="rId21"/>
    <p:sldId id="274" r:id="rId22"/>
    <p:sldId id="276" r:id="rId23"/>
    <p:sldId id="277" r:id="rId24"/>
    <p:sldId id="278" r:id="rId25"/>
    <p:sldId id="266" r:id="rId26"/>
    <p:sldId id="259" r:id="rId27"/>
    <p:sldId id="269" r:id="rId28"/>
    <p:sldId id="272" r:id="rId29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Korisnik4\radna%20povr&#353;ina\dodatna%20tablica%20za%20prora&#269;un%20u%20malom_Copy%20of%20PPT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Korisnik4\radna%20povr&#353;ina\dodatna%20tablica%20za%20prora&#269;un%20u%20malom_Copy%20of%20PPT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hr-HR"/>
  <c:clrMapOvr bg1="lt1" tx1="dk1" bg2="lt2" tx2="dk2" accent1="accent1" accent2="accent2" accent3="accent3" accent4="accent4" accent5="accent5" accent6="accent6" hlink="hlink" folHlink="folHlink"/>
  <c:chart>
    <c:plotArea>
      <c:layout/>
      <c:pie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0.13200459317585303"/>
                  <c:y val="-4.2159521726450856E-2"/>
                </c:manualLayout>
              </c:layout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Percent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prihodi!$A$11:$A$22</c:f>
              <c:strCache>
                <c:ptCount val="12"/>
                <c:pt idx="0">
                  <c:v>Prihodi od poreza</c:v>
                </c:pt>
                <c:pt idx="1">
                  <c:v>Pomoći proračunu iz drugih proračuna</c:v>
                </c:pt>
                <c:pt idx="2">
                  <c:v>Prihodi od zakupa i iznajmljivanja imovine i naknade za korištenje nefinancijske imovine</c:v>
                </c:pt>
                <c:pt idx="3">
                  <c:v>Prihodi od upravnih i administrativnih pristojbi, pristojbi po  posebnim propisima i naknadama</c:v>
                </c:pt>
                <c:pt idx="4">
                  <c:v>Prihodi od komunalnih doprinosa i naknada, prihodi od vodnog gospodarstva, doprinosa za šume, upravnih i administrativnih pristojbi</c:v>
                </c:pt>
                <c:pt idx="5">
                  <c:v>Kazne, upravne mjere i ostalil prihodi</c:v>
                </c:pt>
                <c:pt idx="6">
                  <c:v>PRIHODI OD PRODAJE NEFINANCIJSKE IMOVINE</c:v>
                </c:pt>
                <c:pt idx="7">
                  <c:v>Prihodi od prodaje proizvedene dugotrajne imovine</c:v>
                </c:pt>
                <c:pt idx="8">
                  <c:v>PRIMICI OD FINANCIJSKE IMOVINE I ZADUŽENJA</c:v>
                </c:pt>
                <c:pt idx="9">
                  <c:v>Primitak (povrat) glavnice zajmova danih trg.društvima KD Jelen d.o.o.</c:v>
                </c:pt>
                <c:pt idx="10">
                  <c:v>RASPOLOŽIVA SREDSTVA IZ PRETHODNIH GODINA</c:v>
                </c:pt>
                <c:pt idx="11">
                  <c:v>Višak prihoda</c:v>
                </c:pt>
              </c:strCache>
            </c:strRef>
          </c:cat>
          <c:val>
            <c:numRef>
              <c:f>prihodi!$C$11:$C$22</c:f>
              <c:numCache>
                <c:formatCode>#,##0.0</c:formatCode>
                <c:ptCount val="12"/>
                <c:pt idx="0">
                  <c:v>52.760093608453182</c:v>
                </c:pt>
                <c:pt idx="1">
                  <c:v>4.6224732568593616</c:v>
                </c:pt>
                <c:pt idx="2">
                  <c:v>10.129096312693004</c:v>
                </c:pt>
                <c:pt idx="3">
                  <c:v>22.002925477331548</c:v>
                </c:pt>
                <c:pt idx="4">
                  <c:v>0.13118144170896889</c:v>
                </c:pt>
                <c:pt idx="5">
                  <c:v>0.22956752299069547</c:v>
                </c:pt>
                <c:pt idx="6" formatCode="#,##0">
                  <c:v>1.311814417089688E-2</c:v>
                </c:pt>
                <c:pt idx="7">
                  <c:v>1.311814417089688E-2</c:v>
                </c:pt>
                <c:pt idx="8" formatCode="#,##0">
                  <c:v>4.2961922159687305</c:v>
                </c:pt>
                <c:pt idx="9">
                  <c:v>4.2961922159687305</c:v>
                </c:pt>
                <c:pt idx="10" formatCode="#,##0">
                  <c:v>5.8153520198236155</c:v>
                </c:pt>
                <c:pt idx="11">
                  <c:v>5.8153520198236155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hr-HR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20759185642563396"/>
          <c:y val="0.23707848221506234"/>
          <c:w val="0.79240814357436606"/>
          <c:h val="0.76292151778493777"/>
        </c:manualLayout>
      </c:layout>
      <c:pie3DChart>
        <c:varyColors val="1"/>
        <c:ser>
          <c:idx val="0"/>
          <c:order val="0"/>
          <c:explosion val="42"/>
          <c:dLbls>
            <c:spPr>
              <a:noFill/>
              <a:ln>
                <a:noFill/>
              </a:ln>
              <a:effectLst/>
            </c:spPr>
            <c:showPercent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rashodi!$A$9:$A$19</c:f>
              <c:strCache>
                <c:ptCount val="11"/>
                <c:pt idx="0">
                  <c:v>Rashodi za zaposlene</c:v>
                </c:pt>
                <c:pt idx="1">
                  <c:v>Materijalni rashodi</c:v>
                </c:pt>
                <c:pt idx="2">
                  <c:v>Financijski rashodi</c:v>
                </c:pt>
                <c:pt idx="3">
                  <c:v>Subvencije</c:v>
                </c:pt>
                <c:pt idx="4">
                  <c:v>Pomoći dane u inozemstvo i unutar 
općeg proračuna</c:v>
                </c:pt>
                <c:pt idx="5">
                  <c:v>Naknade građanima i kućanstvima na temelju
 osiguranja i druge naknade</c:v>
                </c:pt>
                <c:pt idx="6">
                  <c:v>Ostali rashodi</c:v>
                </c:pt>
                <c:pt idx="7">
                  <c:v>RASHODI ZA NABAVU NEPROIZVEDENE DUGOTRAJNE IMOVINE  </c:v>
                </c:pt>
                <c:pt idx="8">
                  <c:v>Rashodi za nabavu neproizvedene dugotrajne 
imovine</c:v>
                </c:pt>
                <c:pt idx="9">
                  <c:v>Rashodi za nabavu proizvedene dugotrajne 
imovine</c:v>
                </c:pt>
                <c:pt idx="10">
                  <c:v>Rashodi za dodatna ulaganja na nefinancijskoj 
imovini</c:v>
                </c:pt>
              </c:strCache>
            </c:strRef>
          </c:cat>
          <c:val>
            <c:numRef>
              <c:f>rashodi!$C$9:$C$19</c:f>
              <c:numCache>
                <c:formatCode>#,##0.0</c:formatCode>
                <c:ptCount val="11"/>
                <c:pt idx="0">
                  <c:v>11.218348295779258</c:v>
                </c:pt>
                <c:pt idx="1">
                  <c:v>27.769228756100183</c:v>
                </c:pt>
                <c:pt idx="2">
                  <c:v>0.33451267635787074</c:v>
                </c:pt>
                <c:pt idx="3">
                  <c:v>4.8733905594881923</c:v>
                </c:pt>
                <c:pt idx="4">
                  <c:v>0.9543449884327484</c:v>
                </c:pt>
                <c:pt idx="5">
                  <c:v>18.503142353050052</c:v>
                </c:pt>
                <c:pt idx="6">
                  <c:v>15.887102365273545</c:v>
                </c:pt>
                <c:pt idx="7" formatCode="#,##0">
                  <c:v>20.459930005518149</c:v>
                </c:pt>
                <c:pt idx="8">
                  <c:v>1.3118144170896882</c:v>
                </c:pt>
                <c:pt idx="9">
                  <c:v>14.067418996607584</c:v>
                </c:pt>
                <c:pt idx="10">
                  <c:v>5.0806965918208773</c:v>
                </c:pt>
              </c:numCache>
            </c:numRef>
          </c:val>
        </c:ser>
        <c:dLbls/>
      </c:pie3DChart>
    </c:plotArea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hr-HR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6215223097112872E-2"/>
          <c:y val="7.8826421150724635E-2"/>
          <c:w val="0.50034733158355205"/>
          <c:h val="0.83509092290736187"/>
        </c:manualLayout>
      </c:layout>
      <c:bar3DChart>
        <c:barDir val="col"/>
        <c:grouping val="standard"/>
        <c:ser>
          <c:idx val="0"/>
          <c:order val="0"/>
          <c:tx>
            <c:strRef>
              <c:f>programi!$D$5</c:f>
              <c:strCache>
                <c:ptCount val="1"/>
                <c:pt idx="0">
                  <c:v>%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programi!$B$6:$B$23</c:f>
              <c:strCache>
                <c:ptCount val="18"/>
                <c:pt idx="0">
                  <c:v>Donošenje akata i mjera iz djelokruga predstavničkog, 
izvršnog tijela i mjesne samouprave</c:v>
                </c:pt>
                <c:pt idx="1">
                  <c:v>Javna uprava i administracija</c:v>
                </c:pt>
                <c:pt idx="2">
                  <c:v>Upravljanje imovinom</c:v>
                </c:pt>
                <c:pt idx="3">
                  <c:v>Organiziranje i provođenje zaštite i spašavanja</c:v>
                </c:pt>
                <c:pt idx="4">
                  <c:v>Jačanje gospodarstva</c:v>
                </c:pt>
                <c:pt idx="5">
                  <c:v>Poticanje razvoja turizma</c:v>
                </c:pt>
                <c:pt idx="6">
                  <c:v>Prostorno uređenje i unapređenje stanovanja</c:v>
                </c:pt>
                <c:pt idx="7">
                  <c:v>Izgradnja objekata i uređaja komunalne infrastrukture</c:v>
                </c:pt>
                <c:pt idx="8">
                  <c:v>Održavanje komunalne infrastrukture</c:v>
                </c:pt>
                <c:pt idx="9">
                  <c:v>Zaštita okoliša</c:v>
                </c:pt>
                <c:pt idx="10">
                  <c:v>Predškolski odgoj</c:v>
                </c:pt>
                <c:pt idx="11">
                  <c:v>Osnovnoškolsko i srednjoškolsko obrazovanje</c:v>
                </c:pt>
                <c:pt idx="12">
                  <c:v>Zdravstvo</c:v>
                </c:pt>
                <c:pt idx="13">
                  <c:v>Socijalni program Općine Jelenje</c:v>
                </c:pt>
                <c:pt idx="14">
                  <c:v>Razvoj sporta i rekreacije</c:v>
                </c:pt>
                <c:pt idx="15">
                  <c:v>Promicanje kulture</c:v>
                </c:pt>
                <c:pt idx="16">
                  <c:v>Socijalna skrb</c:v>
                </c:pt>
                <c:pt idx="17">
                  <c:v>Vjerske zajednice</c:v>
                </c:pt>
              </c:strCache>
            </c:strRef>
          </c:cat>
          <c:val>
            <c:numRef>
              <c:f>programi!$D$6:$D$23</c:f>
              <c:numCache>
                <c:formatCode>#,##0.0</c:formatCode>
                <c:ptCount val="18"/>
                <c:pt idx="0">
                  <c:v>4.2174833509433487</c:v>
                </c:pt>
                <c:pt idx="1">
                  <c:v>19.374974214647867</c:v>
                </c:pt>
                <c:pt idx="2">
                  <c:v>12.680575353932449</c:v>
                </c:pt>
                <c:pt idx="3">
                  <c:v>1.8660560083100821</c:v>
                </c:pt>
                <c:pt idx="4">
                  <c:v>5.463707047178552</c:v>
                </c:pt>
                <c:pt idx="5">
                  <c:v>2.2956752299069549</c:v>
                </c:pt>
                <c:pt idx="6">
                  <c:v>1.1806329753807201</c:v>
                </c:pt>
                <c:pt idx="7">
                  <c:v>14.037903172223062</c:v>
                </c:pt>
                <c:pt idx="8">
                  <c:v>8.9791532356000996</c:v>
                </c:pt>
                <c:pt idx="9">
                  <c:v>0.98386081281726623</c:v>
                </c:pt>
                <c:pt idx="10">
                  <c:v>9.3794730821912733</c:v>
                </c:pt>
                <c:pt idx="11">
                  <c:v>4.1190972696616219</c:v>
                </c:pt>
                <c:pt idx="12">
                  <c:v>0.94122684426185166</c:v>
                </c:pt>
                <c:pt idx="13">
                  <c:v>5.1226352987352319</c:v>
                </c:pt>
                <c:pt idx="14">
                  <c:v>6.3295045624577453</c:v>
                </c:pt>
                <c:pt idx="15">
                  <c:v>0.78708865025381325</c:v>
                </c:pt>
                <c:pt idx="16">
                  <c:v>1.2046195019972048</c:v>
                </c:pt>
                <c:pt idx="17">
                  <c:v>0.13118144170896889</c:v>
                </c:pt>
              </c:numCache>
            </c:numRef>
          </c:val>
        </c:ser>
        <c:dLbls/>
        <c:gapWidth val="100"/>
        <c:shape val="cone"/>
        <c:axId val="108294528"/>
        <c:axId val="108296064"/>
        <c:axId val="51683328"/>
      </c:bar3DChart>
      <c:catAx>
        <c:axId val="108294528"/>
        <c:scaling>
          <c:orientation val="minMax"/>
        </c:scaling>
        <c:axPos val="b"/>
        <c:numFmt formatCode="General" sourceLinked="0"/>
        <c:tickLblPos val="nextTo"/>
        <c:crossAx val="108296064"/>
        <c:crosses val="autoZero"/>
        <c:auto val="1"/>
        <c:lblAlgn val="ctr"/>
        <c:lblOffset val="100"/>
      </c:catAx>
      <c:valAx>
        <c:axId val="108296064"/>
        <c:scaling>
          <c:orientation val="minMax"/>
        </c:scaling>
        <c:axPos val="l"/>
        <c:majorGridlines/>
        <c:numFmt formatCode="#,##0.0" sourceLinked="1"/>
        <c:tickLblPos val="nextTo"/>
        <c:crossAx val="108294528"/>
        <c:crosses val="autoZero"/>
        <c:crossBetween val="between"/>
      </c:valAx>
      <c:serAx>
        <c:axId val="51683328"/>
        <c:scaling>
          <c:orientation val="minMax"/>
        </c:scaling>
        <c:axPos val="b"/>
        <c:tickLblPos val="nextTo"/>
        <c:crossAx val="108296064"/>
        <c:crosses val="autoZero"/>
      </c:serAx>
    </c:plotArea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hr-HR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'plan razvojnih programa'!$C$39</c:f>
              <c:strCache>
                <c:ptCount val="1"/>
                <c:pt idx="0">
                  <c:v>PRORAČUN</c:v>
                </c:pt>
              </c:strCache>
            </c:strRef>
          </c:tx>
          <c:cat>
            <c:multiLvlStrRef>
              <c:f>'plan razvojnih programa'!$A$40:$B$43</c:f>
              <c:multiLvlStrCache>
                <c:ptCount val="4"/>
                <c:lvl>
                  <c:pt idx="0">
                    <c:v>UREĐENJE HOSPICIJA</c:v>
                  </c:pt>
                  <c:pt idx="1">
                    <c:v>DOGRADNJA ZDRAVSTVENE STANICE</c:v>
                  </c:pt>
                  <c:pt idx="2">
                    <c:v>IZGRADNJA I DODATNA ULAGANJA U GROBLJA</c:v>
                  </c:pt>
                  <c:pt idx="3">
                    <c:v>NABAVKA RECIKLAŽNOG DVORIŠTA JELENJE</c:v>
                  </c:pt>
                </c:lvl>
                <c:lvl>
                  <c:pt idx="0">
                    <c:v>Kapitalni projekti</c:v>
                  </c:pt>
                </c:lvl>
              </c:multiLvlStrCache>
            </c:multiLvlStrRef>
          </c:cat>
          <c:val>
            <c:numRef>
              <c:f>'plan razvojnih programa'!$C$40:$C$43</c:f>
              <c:numCache>
                <c:formatCode>#,##0</c:formatCode>
                <c:ptCount val="4"/>
                <c:pt idx="0">
                  <c:v>1750000</c:v>
                </c:pt>
                <c:pt idx="1">
                  <c:v>1300000</c:v>
                </c:pt>
                <c:pt idx="2">
                  <c:v>700000</c:v>
                </c:pt>
                <c:pt idx="3">
                  <c:v>500000</c:v>
                </c:pt>
              </c:numCache>
            </c:numRef>
          </c:val>
        </c:ser>
        <c:ser>
          <c:idx val="1"/>
          <c:order val="1"/>
          <c:tx>
            <c:strRef>
              <c:f>'plan razvojnih programa'!$D$39</c:f>
              <c:strCache>
                <c:ptCount val="1"/>
                <c:pt idx="0">
                  <c:v>PRVE IZMJENE I DOPUNE PRORAČUNA</c:v>
                </c:pt>
              </c:strCache>
            </c:strRef>
          </c:tx>
          <c:cat>
            <c:multiLvlStrRef>
              <c:f>'plan razvojnih programa'!$A$40:$B$43</c:f>
              <c:multiLvlStrCache>
                <c:ptCount val="4"/>
                <c:lvl>
                  <c:pt idx="0">
                    <c:v>UREĐENJE HOSPICIJA</c:v>
                  </c:pt>
                  <c:pt idx="1">
                    <c:v>DOGRADNJA ZDRAVSTVENE STANICE</c:v>
                  </c:pt>
                  <c:pt idx="2">
                    <c:v>IZGRADNJA I DODATNA ULAGANJA U GROBLJA</c:v>
                  </c:pt>
                  <c:pt idx="3">
                    <c:v>NABAVKA RECIKLAŽNOG DVORIŠTA JELENJE</c:v>
                  </c:pt>
                </c:lvl>
                <c:lvl>
                  <c:pt idx="0">
                    <c:v>Kapitalni projekti</c:v>
                  </c:pt>
                </c:lvl>
              </c:multiLvlStrCache>
            </c:multiLvlStrRef>
          </c:cat>
          <c:val>
            <c:numRef>
              <c:f>'plan razvojnih programa'!$D$40:$D$43</c:f>
              <c:numCache>
                <c:formatCode>#,##0</c:formatCode>
                <c:ptCount val="4"/>
                <c:pt idx="0">
                  <c:v>150000</c:v>
                </c:pt>
                <c:pt idx="1">
                  <c:v>174606</c:v>
                </c:pt>
                <c:pt idx="2">
                  <c:v>400000</c:v>
                </c:pt>
                <c:pt idx="3">
                  <c:v>407000</c:v>
                </c:pt>
              </c:numCache>
            </c:numRef>
          </c:val>
        </c:ser>
        <c:dLbls/>
        <c:shape val="box"/>
        <c:axId val="108742528"/>
        <c:axId val="108744064"/>
        <c:axId val="0"/>
      </c:bar3DChart>
      <c:catAx>
        <c:axId val="108742528"/>
        <c:scaling>
          <c:orientation val="minMax"/>
        </c:scaling>
        <c:axPos val="b"/>
        <c:numFmt formatCode="General" sourceLinked="0"/>
        <c:tickLblPos val="nextTo"/>
        <c:crossAx val="108744064"/>
        <c:crosses val="autoZero"/>
        <c:auto val="1"/>
        <c:lblAlgn val="ctr"/>
        <c:lblOffset val="100"/>
      </c:catAx>
      <c:valAx>
        <c:axId val="108744064"/>
        <c:scaling>
          <c:orientation val="minMax"/>
        </c:scaling>
        <c:axPos val="l"/>
        <c:majorGridlines/>
        <c:numFmt formatCode="#,##0" sourceLinked="1"/>
        <c:tickLblPos val="nextTo"/>
        <c:crossAx val="108742528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D4DBCD-2CA8-4EF0-8B1C-9EF5438186B8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hr-HR"/>
        </a:p>
      </dgm:t>
    </dgm:pt>
    <dgm:pt modelId="{5A109E4D-B76A-4BFD-B46B-F4996BDB66FA}">
      <dgm:prSet/>
      <dgm:spPr/>
      <dgm:t>
        <a:bodyPr/>
        <a:lstStyle/>
        <a:p>
          <a:pPr rtl="0"/>
          <a:r>
            <a:rPr lang="hr-HR" smtClean="0"/>
            <a:t>OPĆINSKO VIJEĆE</a:t>
          </a:r>
          <a:endParaRPr lang="hr-HR"/>
        </a:p>
      </dgm:t>
    </dgm:pt>
    <dgm:pt modelId="{44DC728E-3781-48EA-A527-CD051718F630}" type="parTrans" cxnId="{2B7238CD-8989-4A45-A387-EC146B6B6B65}">
      <dgm:prSet/>
      <dgm:spPr/>
      <dgm:t>
        <a:bodyPr/>
        <a:lstStyle/>
        <a:p>
          <a:endParaRPr lang="hr-HR"/>
        </a:p>
      </dgm:t>
    </dgm:pt>
    <dgm:pt modelId="{FFD0FA3E-A06B-40F6-ABF3-178E0C85077D}" type="sibTrans" cxnId="{2B7238CD-8989-4A45-A387-EC146B6B6B65}">
      <dgm:prSet/>
      <dgm:spPr/>
      <dgm:t>
        <a:bodyPr/>
        <a:lstStyle/>
        <a:p>
          <a:endParaRPr lang="hr-HR"/>
        </a:p>
      </dgm:t>
    </dgm:pt>
    <dgm:pt modelId="{6D47A4F7-38E6-4053-AF58-DB3986368906}">
      <dgm:prSet/>
      <dgm:spPr/>
      <dgm:t>
        <a:bodyPr/>
        <a:lstStyle/>
        <a:p>
          <a:pPr rtl="0"/>
          <a:r>
            <a:rPr lang="hr-HR" smtClean="0"/>
            <a:t>URED NAČELNIKA</a:t>
          </a:r>
          <a:endParaRPr lang="hr-HR"/>
        </a:p>
      </dgm:t>
    </dgm:pt>
    <dgm:pt modelId="{83B8D12C-CFB1-4997-B773-A9CBA7626D2D}" type="parTrans" cxnId="{EE84A49E-57D6-4A14-9962-FD1A3F1A4997}">
      <dgm:prSet/>
      <dgm:spPr/>
      <dgm:t>
        <a:bodyPr/>
        <a:lstStyle/>
        <a:p>
          <a:endParaRPr lang="hr-HR"/>
        </a:p>
      </dgm:t>
    </dgm:pt>
    <dgm:pt modelId="{C10777C7-29D7-40EA-A542-40DEEE9EB74E}" type="sibTrans" cxnId="{EE84A49E-57D6-4A14-9962-FD1A3F1A4997}">
      <dgm:prSet/>
      <dgm:spPr/>
      <dgm:t>
        <a:bodyPr/>
        <a:lstStyle/>
        <a:p>
          <a:endParaRPr lang="hr-HR"/>
        </a:p>
      </dgm:t>
    </dgm:pt>
    <dgm:pt modelId="{2BC95CED-577F-40AA-9030-16AB2319F380}">
      <dgm:prSet/>
      <dgm:spPr/>
      <dgm:t>
        <a:bodyPr/>
        <a:lstStyle/>
        <a:p>
          <a:pPr rtl="0"/>
          <a:r>
            <a:rPr lang="hr-HR" smtClean="0"/>
            <a:t>JEDINSTVENI UPRAVNI ODJEL</a:t>
          </a:r>
          <a:endParaRPr lang="hr-HR"/>
        </a:p>
      </dgm:t>
    </dgm:pt>
    <dgm:pt modelId="{49F7A6FE-2407-4A00-BA20-549F213B1F0A}" type="parTrans" cxnId="{AC6F8292-22D1-4A27-85D3-EA272D79058F}">
      <dgm:prSet/>
      <dgm:spPr/>
      <dgm:t>
        <a:bodyPr/>
        <a:lstStyle/>
        <a:p>
          <a:endParaRPr lang="hr-HR"/>
        </a:p>
      </dgm:t>
    </dgm:pt>
    <dgm:pt modelId="{0EB9E534-C0CA-4DD6-9D34-1E8AD0DE9B04}" type="sibTrans" cxnId="{AC6F8292-22D1-4A27-85D3-EA272D79058F}">
      <dgm:prSet/>
      <dgm:spPr/>
      <dgm:t>
        <a:bodyPr/>
        <a:lstStyle/>
        <a:p>
          <a:endParaRPr lang="hr-HR"/>
        </a:p>
      </dgm:t>
    </dgm:pt>
    <dgm:pt modelId="{0678E02C-8108-4C18-81E7-DDC9393D751A}" type="pres">
      <dgm:prSet presAssocID="{4AD4DBCD-2CA8-4EF0-8B1C-9EF5438186B8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hr-HR"/>
        </a:p>
      </dgm:t>
    </dgm:pt>
    <dgm:pt modelId="{C7B8D713-8655-486A-9185-1C8DAB2A424D}" type="pres">
      <dgm:prSet presAssocID="{4AD4DBCD-2CA8-4EF0-8B1C-9EF5438186B8}" presName="pyramid" presStyleLbl="node1" presStyleIdx="0" presStyleCnt="1"/>
      <dgm:spPr/>
    </dgm:pt>
    <dgm:pt modelId="{F336EDC0-6DC2-472C-8302-0B52C39A6A38}" type="pres">
      <dgm:prSet presAssocID="{4AD4DBCD-2CA8-4EF0-8B1C-9EF5438186B8}" presName="theList" presStyleCnt="0"/>
      <dgm:spPr/>
    </dgm:pt>
    <dgm:pt modelId="{01B468B6-FAF9-411D-8975-8730E695ED63}" type="pres">
      <dgm:prSet presAssocID="{5A109E4D-B76A-4BFD-B46B-F4996BDB66FA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2AF86CC-36F4-405F-AFE0-43B487608842}" type="pres">
      <dgm:prSet presAssocID="{5A109E4D-B76A-4BFD-B46B-F4996BDB66FA}" presName="aSpace" presStyleCnt="0"/>
      <dgm:spPr/>
    </dgm:pt>
    <dgm:pt modelId="{EBF064D6-99FD-4C26-9BCA-D708BEC2ACD5}" type="pres">
      <dgm:prSet presAssocID="{6D47A4F7-38E6-4053-AF58-DB3986368906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B3F0DDE-C95C-4E6B-90A5-42C96BF573E3}" type="pres">
      <dgm:prSet presAssocID="{6D47A4F7-38E6-4053-AF58-DB3986368906}" presName="aSpace" presStyleCnt="0"/>
      <dgm:spPr/>
    </dgm:pt>
    <dgm:pt modelId="{C2FC0163-4F34-4B02-88C9-FB0CA5C11F73}" type="pres">
      <dgm:prSet presAssocID="{2BC95CED-577F-40AA-9030-16AB2319F380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F595B14-059E-4C50-98B7-0287167CB63C}" type="pres">
      <dgm:prSet presAssocID="{2BC95CED-577F-40AA-9030-16AB2319F380}" presName="aSpace" presStyleCnt="0"/>
      <dgm:spPr/>
    </dgm:pt>
  </dgm:ptLst>
  <dgm:cxnLst>
    <dgm:cxn modelId="{2AA7E5DA-510A-4FCB-8FAC-73F3F8967E15}" type="presOf" srcId="{6D47A4F7-38E6-4053-AF58-DB3986368906}" destId="{EBF064D6-99FD-4C26-9BCA-D708BEC2ACD5}" srcOrd="0" destOrd="0" presId="urn:microsoft.com/office/officeart/2005/8/layout/pyramid2"/>
    <dgm:cxn modelId="{79F623A6-57E2-4054-9392-67C985C1473C}" type="presOf" srcId="{2BC95CED-577F-40AA-9030-16AB2319F380}" destId="{C2FC0163-4F34-4B02-88C9-FB0CA5C11F73}" srcOrd="0" destOrd="0" presId="urn:microsoft.com/office/officeart/2005/8/layout/pyramid2"/>
    <dgm:cxn modelId="{053DF735-5036-4119-BF7A-DAD8F51FDF59}" type="presOf" srcId="{4AD4DBCD-2CA8-4EF0-8B1C-9EF5438186B8}" destId="{0678E02C-8108-4C18-81E7-DDC9393D751A}" srcOrd="0" destOrd="0" presId="urn:microsoft.com/office/officeart/2005/8/layout/pyramid2"/>
    <dgm:cxn modelId="{EE84A49E-57D6-4A14-9962-FD1A3F1A4997}" srcId="{4AD4DBCD-2CA8-4EF0-8B1C-9EF5438186B8}" destId="{6D47A4F7-38E6-4053-AF58-DB3986368906}" srcOrd="1" destOrd="0" parTransId="{83B8D12C-CFB1-4997-B773-A9CBA7626D2D}" sibTransId="{C10777C7-29D7-40EA-A542-40DEEE9EB74E}"/>
    <dgm:cxn modelId="{2B7238CD-8989-4A45-A387-EC146B6B6B65}" srcId="{4AD4DBCD-2CA8-4EF0-8B1C-9EF5438186B8}" destId="{5A109E4D-B76A-4BFD-B46B-F4996BDB66FA}" srcOrd="0" destOrd="0" parTransId="{44DC728E-3781-48EA-A527-CD051718F630}" sibTransId="{FFD0FA3E-A06B-40F6-ABF3-178E0C85077D}"/>
    <dgm:cxn modelId="{AC6F8292-22D1-4A27-85D3-EA272D79058F}" srcId="{4AD4DBCD-2CA8-4EF0-8B1C-9EF5438186B8}" destId="{2BC95CED-577F-40AA-9030-16AB2319F380}" srcOrd="2" destOrd="0" parTransId="{49F7A6FE-2407-4A00-BA20-549F213B1F0A}" sibTransId="{0EB9E534-C0CA-4DD6-9D34-1E8AD0DE9B04}"/>
    <dgm:cxn modelId="{91B132E1-F5EC-4355-B515-27D9E015809A}" type="presOf" srcId="{5A109E4D-B76A-4BFD-B46B-F4996BDB66FA}" destId="{01B468B6-FAF9-411D-8975-8730E695ED63}" srcOrd="0" destOrd="0" presId="urn:microsoft.com/office/officeart/2005/8/layout/pyramid2"/>
    <dgm:cxn modelId="{5AA29C25-35B9-4F31-9F1D-EC37EB032806}" type="presParOf" srcId="{0678E02C-8108-4C18-81E7-DDC9393D751A}" destId="{C7B8D713-8655-486A-9185-1C8DAB2A424D}" srcOrd="0" destOrd="0" presId="urn:microsoft.com/office/officeart/2005/8/layout/pyramid2"/>
    <dgm:cxn modelId="{D9283DED-E1D4-4FC0-8683-EB6EE5ED4E43}" type="presParOf" srcId="{0678E02C-8108-4C18-81E7-DDC9393D751A}" destId="{F336EDC0-6DC2-472C-8302-0B52C39A6A38}" srcOrd="1" destOrd="0" presId="urn:microsoft.com/office/officeart/2005/8/layout/pyramid2"/>
    <dgm:cxn modelId="{A8D250FA-D058-49CF-929C-A9989C34C1B2}" type="presParOf" srcId="{F336EDC0-6DC2-472C-8302-0B52C39A6A38}" destId="{01B468B6-FAF9-411D-8975-8730E695ED63}" srcOrd="0" destOrd="0" presId="urn:microsoft.com/office/officeart/2005/8/layout/pyramid2"/>
    <dgm:cxn modelId="{403A9FCD-F966-4159-9009-444B3CFAD318}" type="presParOf" srcId="{F336EDC0-6DC2-472C-8302-0B52C39A6A38}" destId="{62AF86CC-36F4-405F-AFE0-43B487608842}" srcOrd="1" destOrd="0" presId="urn:microsoft.com/office/officeart/2005/8/layout/pyramid2"/>
    <dgm:cxn modelId="{9E1643C5-B26A-42AE-80D5-CA1BBA2E7483}" type="presParOf" srcId="{F336EDC0-6DC2-472C-8302-0B52C39A6A38}" destId="{EBF064D6-99FD-4C26-9BCA-D708BEC2ACD5}" srcOrd="2" destOrd="0" presId="urn:microsoft.com/office/officeart/2005/8/layout/pyramid2"/>
    <dgm:cxn modelId="{16F7DEEA-20BA-4E22-BD57-59C749AC3695}" type="presParOf" srcId="{F336EDC0-6DC2-472C-8302-0B52C39A6A38}" destId="{AB3F0DDE-C95C-4E6B-90A5-42C96BF573E3}" srcOrd="3" destOrd="0" presId="urn:microsoft.com/office/officeart/2005/8/layout/pyramid2"/>
    <dgm:cxn modelId="{15DCA586-7EE5-4C55-8D33-F6D9104EA362}" type="presParOf" srcId="{F336EDC0-6DC2-472C-8302-0B52C39A6A38}" destId="{C2FC0163-4F34-4B02-88C9-FB0CA5C11F73}" srcOrd="4" destOrd="0" presId="urn:microsoft.com/office/officeart/2005/8/layout/pyramid2"/>
    <dgm:cxn modelId="{A56AEEE6-8E68-42C5-8A19-BDD8D9D81CC4}" type="presParOf" srcId="{F336EDC0-6DC2-472C-8302-0B52C39A6A38}" destId="{DF595B14-059E-4C50-98B7-0287167CB63C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FA6F38-A33E-493D-B2AB-919C2C1F5C8D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hr-HR"/>
        </a:p>
      </dgm:t>
    </dgm:pt>
    <dgm:pt modelId="{212F9437-93B7-4E44-B67C-EE8B5DF73D8C}">
      <dgm:prSet/>
      <dgm:spPr/>
      <dgm:t>
        <a:bodyPr/>
        <a:lstStyle/>
        <a:p>
          <a:pPr rtl="0"/>
          <a:r>
            <a:rPr lang="hr-HR" b="1" dirty="0" smtClean="0"/>
            <a:t>ŠTO SE MOŽE SAZNATI IZ PRORAČUNA </a:t>
          </a:r>
          <a:endParaRPr lang="hr-HR" dirty="0"/>
        </a:p>
      </dgm:t>
    </dgm:pt>
    <dgm:pt modelId="{1F6AA4C9-E6D5-4CC3-A0A7-5ADC70FA0D26}" type="parTrans" cxnId="{4CC6B8BF-D824-4157-A977-F696D1325ADB}">
      <dgm:prSet/>
      <dgm:spPr/>
      <dgm:t>
        <a:bodyPr/>
        <a:lstStyle/>
        <a:p>
          <a:endParaRPr lang="hr-HR"/>
        </a:p>
      </dgm:t>
    </dgm:pt>
    <dgm:pt modelId="{F84DEAED-BAF7-4C61-89D5-3C3CE42C1FCF}" type="sibTrans" cxnId="{4CC6B8BF-D824-4157-A977-F696D1325ADB}">
      <dgm:prSet/>
      <dgm:spPr/>
      <dgm:t>
        <a:bodyPr/>
        <a:lstStyle/>
        <a:p>
          <a:endParaRPr lang="hr-HR"/>
        </a:p>
      </dgm:t>
    </dgm:pt>
    <dgm:pt modelId="{281708F9-60B3-4B74-8226-F6324ED24185}">
      <dgm:prSet/>
      <dgm:spPr/>
      <dgm:t>
        <a:bodyPr/>
        <a:lstStyle/>
        <a:p>
          <a:pPr rtl="0"/>
          <a:r>
            <a:rPr lang="hr-HR" b="1" i="1" dirty="0" smtClean="0"/>
            <a:t>Koliki i koji su ukupni prihodi Općine?</a:t>
          </a:r>
          <a:endParaRPr lang="hr-HR" dirty="0"/>
        </a:p>
      </dgm:t>
    </dgm:pt>
    <dgm:pt modelId="{BF924411-1E57-4E63-8071-918915A25153}" type="parTrans" cxnId="{9F2E57F5-CBC1-48A7-81A2-C99F31A5321A}">
      <dgm:prSet/>
      <dgm:spPr/>
      <dgm:t>
        <a:bodyPr/>
        <a:lstStyle/>
        <a:p>
          <a:endParaRPr lang="hr-HR"/>
        </a:p>
      </dgm:t>
    </dgm:pt>
    <dgm:pt modelId="{E1E8AAFC-E0C0-47DE-B1AB-1814EBE094FC}" type="sibTrans" cxnId="{9F2E57F5-CBC1-48A7-81A2-C99F31A5321A}">
      <dgm:prSet/>
      <dgm:spPr/>
      <dgm:t>
        <a:bodyPr/>
        <a:lstStyle/>
        <a:p>
          <a:endParaRPr lang="hr-HR"/>
        </a:p>
      </dgm:t>
    </dgm:pt>
    <dgm:pt modelId="{CD131990-C766-4416-954E-7CDE9E16D6D7}">
      <dgm:prSet/>
      <dgm:spPr/>
      <dgm:t>
        <a:bodyPr/>
        <a:lstStyle/>
        <a:p>
          <a:pPr rtl="0"/>
          <a:r>
            <a:rPr lang="hr-HR" b="1" i="1" dirty="0" smtClean="0"/>
            <a:t>Koliki su ukupni rashodi Općine? </a:t>
          </a:r>
          <a:endParaRPr lang="hr-HR" dirty="0"/>
        </a:p>
      </dgm:t>
    </dgm:pt>
    <dgm:pt modelId="{A0606E31-F362-416C-84AE-56BBC74EC79E}" type="parTrans" cxnId="{5D077919-4A47-4CB6-96AF-B3AE46DA8D39}">
      <dgm:prSet/>
      <dgm:spPr/>
      <dgm:t>
        <a:bodyPr/>
        <a:lstStyle/>
        <a:p>
          <a:endParaRPr lang="hr-HR"/>
        </a:p>
      </dgm:t>
    </dgm:pt>
    <dgm:pt modelId="{DA8ABA0D-1779-4DFE-A1E3-4CA46A442E55}" type="sibTrans" cxnId="{5D077919-4A47-4CB6-96AF-B3AE46DA8D39}">
      <dgm:prSet/>
      <dgm:spPr/>
      <dgm:t>
        <a:bodyPr/>
        <a:lstStyle/>
        <a:p>
          <a:endParaRPr lang="hr-HR"/>
        </a:p>
      </dgm:t>
    </dgm:pt>
    <dgm:pt modelId="{F77ACB44-054A-42D3-9621-3A55E07FEBC3}">
      <dgm:prSet/>
      <dgm:spPr/>
      <dgm:t>
        <a:bodyPr/>
        <a:lstStyle/>
        <a:p>
          <a:pPr rtl="0"/>
          <a:r>
            <a:rPr lang="hr-HR" b="1" i="1" dirty="0" smtClean="0"/>
            <a:t>Što sve Općina financira? </a:t>
          </a:r>
          <a:endParaRPr lang="hr-HR" dirty="0"/>
        </a:p>
      </dgm:t>
    </dgm:pt>
    <dgm:pt modelId="{337A79B2-6A63-4818-AC79-804FF2B165F2}" type="parTrans" cxnId="{89D7F5B5-E850-4DF3-AC2B-4A2A09DB5959}">
      <dgm:prSet/>
      <dgm:spPr/>
      <dgm:t>
        <a:bodyPr/>
        <a:lstStyle/>
        <a:p>
          <a:endParaRPr lang="hr-HR"/>
        </a:p>
      </dgm:t>
    </dgm:pt>
    <dgm:pt modelId="{C8010B69-8251-4DE6-9C4D-321C17573E48}" type="sibTrans" cxnId="{89D7F5B5-E850-4DF3-AC2B-4A2A09DB5959}">
      <dgm:prSet/>
      <dgm:spPr/>
      <dgm:t>
        <a:bodyPr/>
        <a:lstStyle/>
        <a:p>
          <a:endParaRPr lang="hr-HR"/>
        </a:p>
      </dgm:t>
    </dgm:pt>
    <dgm:pt modelId="{484EAC36-C705-4A32-AF1C-2F8D07F900B4}">
      <dgm:prSet/>
      <dgm:spPr/>
      <dgm:t>
        <a:bodyPr/>
        <a:lstStyle/>
        <a:p>
          <a:pPr rtl="0"/>
          <a:r>
            <a:rPr lang="hr-HR" b="1" i="1" dirty="0" smtClean="0"/>
            <a:t>Koliko se troši na funkcioniranje Općine? </a:t>
          </a:r>
          <a:endParaRPr lang="hr-HR" dirty="0"/>
        </a:p>
      </dgm:t>
    </dgm:pt>
    <dgm:pt modelId="{760799E9-11F0-49B5-B139-38AE1F9C1073}" type="parTrans" cxnId="{E154FD2A-6415-49CA-BAE3-ECB5F1D34CE2}">
      <dgm:prSet/>
      <dgm:spPr/>
      <dgm:t>
        <a:bodyPr/>
        <a:lstStyle/>
        <a:p>
          <a:endParaRPr lang="hr-HR"/>
        </a:p>
      </dgm:t>
    </dgm:pt>
    <dgm:pt modelId="{C70776ED-B312-4085-981E-419EEBEC8A14}" type="sibTrans" cxnId="{E154FD2A-6415-49CA-BAE3-ECB5F1D34CE2}">
      <dgm:prSet/>
      <dgm:spPr/>
      <dgm:t>
        <a:bodyPr/>
        <a:lstStyle/>
        <a:p>
          <a:endParaRPr lang="hr-HR"/>
        </a:p>
      </dgm:t>
    </dgm:pt>
    <dgm:pt modelId="{4B603979-B013-470C-B552-F034B272C4F4}">
      <dgm:prSet/>
      <dgm:spPr/>
      <dgm:t>
        <a:bodyPr/>
        <a:lstStyle/>
        <a:p>
          <a:pPr rtl="0"/>
          <a:r>
            <a:rPr lang="hr-HR" b="1" i="1" dirty="0" smtClean="0"/>
            <a:t>Koliko sredstava Općina izdvaja za financiranje dječjih vrtića a koliko za osnovno školstvo i socijalnu skrb? </a:t>
          </a:r>
          <a:endParaRPr lang="hr-HR" dirty="0"/>
        </a:p>
      </dgm:t>
    </dgm:pt>
    <dgm:pt modelId="{8293FC4D-FA2F-4A4E-92E2-6B7C20BD2CCE}" type="parTrans" cxnId="{D7CA5822-C817-4677-883F-2FF7705468A5}">
      <dgm:prSet/>
      <dgm:spPr/>
      <dgm:t>
        <a:bodyPr/>
        <a:lstStyle/>
        <a:p>
          <a:endParaRPr lang="hr-HR"/>
        </a:p>
      </dgm:t>
    </dgm:pt>
    <dgm:pt modelId="{2AAC1793-38CB-4D13-A566-2160137D317C}" type="sibTrans" cxnId="{D7CA5822-C817-4677-883F-2FF7705468A5}">
      <dgm:prSet/>
      <dgm:spPr/>
      <dgm:t>
        <a:bodyPr/>
        <a:lstStyle/>
        <a:p>
          <a:endParaRPr lang="hr-HR"/>
        </a:p>
      </dgm:t>
    </dgm:pt>
    <dgm:pt modelId="{5DB531E5-E931-41A0-A0DB-28F9FF326F86}">
      <dgm:prSet/>
      <dgm:spPr/>
      <dgm:t>
        <a:bodyPr/>
        <a:lstStyle/>
        <a:p>
          <a:pPr rtl="0"/>
          <a:r>
            <a:rPr lang="hr-HR" b="1" i="1" dirty="0" smtClean="0"/>
            <a:t>Koliko se ulaže u održavanje i izgradnju komunalne infrastrukture?</a:t>
          </a:r>
          <a:endParaRPr lang="hr-HR" b="1" i="1" dirty="0"/>
        </a:p>
      </dgm:t>
    </dgm:pt>
    <dgm:pt modelId="{54E48637-C7F9-4F97-ABF0-D1BCF86FE403}" type="parTrans" cxnId="{C8D814CE-954C-40DC-B9CB-051E4B21639A}">
      <dgm:prSet/>
      <dgm:spPr/>
      <dgm:t>
        <a:bodyPr/>
        <a:lstStyle/>
        <a:p>
          <a:endParaRPr lang="hr-HR"/>
        </a:p>
      </dgm:t>
    </dgm:pt>
    <dgm:pt modelId="{BCD6EFA7-16DA-4FA7-8F1C-A739193D3EBF}" type="sibTrans" cxnId="{C8D814CE-954C-40DC-B9CB-051E4B21639A}">
      <dgm:prSet/>
      <dgm:spPr/>
      <dgm:t>
        <a:bodyPr/>
        <a:lstStyle/>
        <a:p>
          <a:endParaRPr lang="hr-HR"/>
        </a:p>
      </dgm:t>
    </dgm:pt>
    <dgm:pt modelId="{28B09FE6-8D00-4DC7-AC45-9F004B99F2B6}" type="pres">
      <dgm:prSet presAssocID="{A8FA6F38-A33E-493D-B2AB-919C2C1F5C8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0B5EE5FE-5F7D-4AAB-9D88-503687D651FC}" type="pres">
      <dgm:prSet presAssocID="{212F9437-93B7-4E44-B67C-EE8B5DF73D8C}" presName="composite" presStyleCnt="0"/>
      <dgm:spPr/>
    </dgm:pt>
    <dgm:pt modelId="{1D3768A8-2D22-461D-A386-61DF76BF1D95}" type="pres">
      <dgm:prSet presAssocID="{212F9437-93B7-4E44-B67C-EE8B5DF73D8C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3CC3337-3B9F-4F8A-8F27-E53AF8E6A72B}" type="pres">
      <dgm:prSet presAssocID="{212F9437-93B7-4E44-B67C-EE8B5DF73D8C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2E18A72A-1AF1-47B3-B925-DD67A429E54F}" type="presOf" srcId="{212F9437-93B7-4E44-B67C-EE8B5DF73D8C}" destId="{1D3768A8-2D22-461D-A386-61DF76BF1D95}" srcOrd="0" destOrd="0" presId="urn:microsoft.com/office/officeart/2005/8/layout/chevron2"/>
    <dgm:cxn modelId="{4CC6B8BF-D824-4157-A977-F696D1325ADB}" srcId="{A8FA6F38-A33E-493D-B2AB-919C2C1F5C8D}" destId="{212F9437-93B7-4E44-B67C-EE8B5DF73D8C}" srcOrd="0" destOrd="0" parTransId="{1F6AA4C9-E6D5-4CC3-A0A7-5ADC70FA0D26}" sibTransId="{F84DEAED-BAF7-4C61-89D5-3C3CE42C1FCF}"/>
    <dgm:cxn modelId="{35ECCE24-EE22-49C7-A205-D785CF692D05}" type="presOf" srcId="{4B603979-B013-470C-B552-F034B272C4F4}" destId="{D3CC3337-3B9F-4F8A-8F27-E53AF8E6A72B}" srcOrd="0" destOrd="4" presId="urn:microsoft.com/office/officeart/2005/8/layout/chevron2"/>
    <dgm:cxn modelId="{B7272F8B-1914-49E8-83FA-2F0BC1A9D648}" type="presOf" srcId="{A8FA6F38-A33E-493D-B2AB-919C2C1F5C8D}" destId="{28B09FE6-8D00-4DC7-AC45-9F004B99F2B6}" srcOrd="0" destOrd="0" presId="urn:microsoft.com/office/officeart/2005/8/layout/chevron2"/>
    <dgm:cxn modelId="{394452D1-E126-44AC-82A0-70DBD617FFD7}" type="presOf" srcId="{281708F9-60B3-4B74-8226-F6324ED24185}" destId="{D3CC3337-3B9F-4F8A-8F27-E53AF8E6A72B}" srcOrd="0" destOrd="0" presId="urn:microsoft.com/office/officeart/2005/8/layout/chevron2"/>
    <dgm:cxn modelId="{51475D4C-D8A1-4CF3-A7F4-D9B9ABC37E1F}" type="presOf" srcId="{F77ACB44-054A-42D3-9621-3A55E07FEBC3}" destId="{D3CC3337-3B9F-4F8A-8F27-E53AF8E6A72B}" srcOrd="0" destOrd="2" presId="urn:microsoft.com/office/officeart/2005/8/layout/chevron2"/>
    <dgm:cxn modelId="{D7CA5822-C817-4677-883F-2FF7705468A5}" srcId="{212F9437-93B7-4E44-B67C-EE8B5DF73D8C}" destId="{4B603979-B013-470C-B552-F034B272C4F4}" srcOrd="4" destOrd="0" parTransId="{8293FC4D-FA2F-4A4E-92E2-6B7C20BD2CCE}" sibTransId="{2AAC1793-38CB-4D13-A566-2160137D317C}"/>
    <dgm:cxn modelId="{0AF6FF8D-28FB-461F-9B7C-3FC17EF2EB95}" type="presOf" srcId="{CD131990-C766-4416-954E-7CDE9E16D6D7}" destId="{D3CC3337-3B9F-4F8A-8F27-E53AF8E6A72B}" srcOrd="0" destOrd="1" presId="urn:microsoft.com/office/officeart/2005/8/layout/chevron2"/>
    <dgm:cxn modelId="{E46408CB-2F01-4ED8-943D-57EF41B197B8}" type="presOf" srcId="{484EAC36-C705-4A32-AF1C-2F8D07F900B4}" destId="{D3CC3337-3B9F-4F8A-8F27-E53AF8E6A72B}" srcOrd="0" destOrd="3" presId="urn:microsoft.com/office/officeart/2005/8/layout/chevron2"/>
    <dgm:cxn modelId="{9F2E57F5-CBC1-48A7-81A2-C99F31A5321A}" srcId="{212F9437-93B7-4E44-B67C-EE8B5DF73D8C}" destId="{281708F9-60B3-4B74-8226-F6324ED24185}" srcOrd="0" destOrd="0" parTransId="{BF924411-1E57-4E63-8071-918915A25153}" sibTransId="{E1E8AAFC-E0C0-47DE-B1AB-1814EBE094FC}"/>
    <dgm:cxn modelId="{5D077919-4A47-4CB6-96AF-B3AE46DA8D39}" srcId="{212F9437-93B7-4E44-B67C-EE8B5DF73D8C}" destId="{CD131990-C766-4416-954E-7CDE9E16D6D7}" srcOrd="1" destOrd="0" parTransId="{A0606E31-F362-416C-84AE-56BBC74EC79E}" sibTransId="{DA8ABA0D-1779-4DFE-A1E3-4CA46A442E55}"/>
    <dgm:cxn modelId="{89D7F5B5-E850-4DF3-AC2B-4A2A09DB5959}" srcId="{212F9437-93B7-4E44-B67C-EE8B5DF73D8C}" destId="{F77ACB44-054A-42D3-9621-3A55E07FEBC3}" srcOrd="2" destOrd="0" parTransId="{337A79B2-6A63-4818-AC79-804FF2B165F2}" sibTransId="{C8010B69-8251-4DE6-9C4D-321C17573E48}"/>
    <dgm:cxn modelId="{E154FD2A-6415-49CA-BAE3-ECB5F1D34CE2}" srcId="{212F9437-93B7-4E44-B67C-EE8B5DF73D8C}" destId="{484EAC36-C705-4A32-AF1C-2F8D07F900B4}" srcOrd="3" destOrd="0" parTransId="{760799E9-11F0-49B5-B139-38AE1F9C1073}" sibTransId="{C70776ED-B312-4085-981E-419EEBEC8A14}"/>
    <dgm:cxn modelId="{886E8E3D-982E-4A44-A5C6-15DD739BE8F8}" type="presOf" srcId="{5DB531E5-E931-41A0-A0DB-28F9FF326F86}" destId="{D3CC3337-3B9F-4F8A-8F27-E53AF8E6A72B}" srcOrd="0" destOrd="5" presId="urn:microsoft.com/office/officeart/2005/8/layout/chevron2"/>
    <dgm:cxn modelId="{C8D814CE-954C-40DC-B9CB-051E4B21639A}" srcId="{212F9437-93B7-4E44-B67C-EE8B5DF73D8C}" destId="{5DB531E5-E931-41A0-A0DB-28F9FF326F86}" srcOrd="5" destOrd="0" parTransId="{54E48637-C7F9-4F97-ABF0-D1BCF86FE403}" sibTransId="{BCD6EFA7-16DA-4FA7-8F1C-A739193D3EBF}"/>
    <dgm:cxn modelId="{12A03023-5CC0-47E3-A0E9-5AAD60FE6FD1}" type="presParOf" srcId="{28B09FE6-8D00-4DC7-AC45-9F004B99F2B6}" destId="{0B5EE5FE-5F7D-4AAB-9D88-503687D651FC}" srcOrd="0" destOrd="0" presId="urn:microsoft.com/office/officeart/2005/8/layout/chevron2"/>
    <dgm:cxn modelId="{E3DB9382-821E-40A0-A59D-1CF6746DA080}" type="presParOf" srcId="{0B5EE5FE-5F7D-4AAB-9D88-503687D651FC}" destId="{1D3768A8-2D22-461D-A386-61DF76BF1D95}" srcOrd="0" destOrd="0" presId="urn:microsoft.com/office/officeart/2005/8/layout/chevron2"/>
    <dgm:cxn modelId="{6E0043DF-AC40-44AD-9CB6-A78DBAB7BD74}" type="presParOf" srcId="{0B5EE5FE-5F7D-4AAB-9D88-503687D651FC}" destId="{D3CC3337-3B9F-4F8A-8F27-E53AF8E6A72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4357C4-2B8D-4431-A939-D81DB56F6100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B233EDF-6059-40F4-81D2-228608495228}">
      <dgm:prSet phldrT="[Text]" custT="1"/>
      <dgm:spPr/>
      <dgm:t>
        <a:bodyPr/>
        <a:lstStyle/>
        <a:p>
          <a:r>
            <a:rPr lang="pl-PL" sz="1400" b="0" i="0" u="none" strike="noStrike" dirty="0" smtClean="0">
              <a:solidFill>
                <a:srgbClr val="000000"/>
              </a:solidFill>
              <a:latin typeface="Arial"/>
            </a:rPr>
            <a:t>Zakon o proračunu (Narodne novine br. 87/08, 136/12 i 15/15</a:t>
          </a:r>
          <a:endParaRPr lang="hr-HR" sz="1400" dirty="0"/>
        </a:p>
      </dgm:t>
    </dgm:pt>
    <dgm:pt modelId="{DD1B4939-B870-420D-A170-1F115EFE88DA}" type="parTrans" cxnId="{10D26D8A-F0BF-48B1-B397-272C65843DFD}">
      <dgm:prSet/>
      <dgm:spPr/>
      <dgm:t>
        <a:bodyPr/>
        <a:lstStyle/>
        <a:p>
          <a:endParaRPr lang="hr-HR"/>
        </a:p>
      </dgm:t>
    </dgm:pt>
    <dgm:pt modelId="{3115FC46-611B-478B-92B2-0576600108F7}" type="sibTrans" cxnId="{10D26D8A-F0BF-48B1-B397-272C65843DFD}">
      <dgm:prSet/>
      <dgm:spPr/>
      <dgm:t>
        <a:bodyPr/>
        <a:lstStyle/>
        <a:p>
          <a:endParaRPr lang="hr-HR"/>
        </a:p>
      </dgm:t>
    </dgm:pt>
    <dgm:pt modelId="{D5C152CD-2476-46AD-84EE-33D2132EED05}">
      <dgm:prSet phldrT="[Text]" custT="1"/>
      <dgm:spPr/>
      <dgm:t>
        <a:bodyPr/>
        <a:lstStyle/>
        <a:p>
          <a:r>
            <a:rPr lang="hr-HR" sz="1400" b="0" i="0" u="none" strike="noStrike" dirty="0" smtClean="0">
              <a:solidFill>
                <a:srgbClr val="000000"/>
              </a:solidFill>
              <a:latin typeface="Arial"/>
            </a:rPr>
            <a:t>2. Smjernice ekonomske i fiskalne politike za razdoblje 2016. - 2018. godine</a:t>
          </a:r>
          <a:br>
            <a:rPr lang="hr-HR" sz="1400" b="0" i="0" u="none" strike="noStrike" dirty="0" smtClean="0">
              <a:solidFill>
                <a:srgbClr val="000000"/>
              </a:solidFill>
              <a:latin typeface="Arial"/>
            </a:rPr>
          </a:br>
          <a:r>
            <a:rPr lang="hr-HR" sz="1400" b="0" i="0" u="none" strike="noStrike" dirty="0" smtClean="0">
              <a:solidFill>
                <a:srgbClr val="000000"/>
              </a:solidFill>
              <a:latin typeface="Arial"/>
            </a:rPr>
            <a:t>VLADA RH</a:t>
          </a:r>
          <a:endParaRPr lang="hr-HR" sz="1400" dirty="0"/>
        </a:p>
      </dgm:t>
    </dgm:pt>
    <dgm:pt modelId="{F4E8B808-9482-46A9-AAD1-998B432E436D}" type="parTrans" cxnId="{37B9B75B-3EF0-4649-8640-2729015B8EA1}">
      <dgm:prSet/>
      <dgm:spPr/>
      <dgm:t>
        <a:bodyPr/>
        <a:lstStyle/>
        <a:p>
          <a:endParaRPr lang="hr-HR"/>
        </a:p>
      </dgm:t>
    </dgm:pt>
    <dgm:pt modelId="{6DB8AA4D-6E68-46C4-A377-86A7DBDC349A}" type="sibTrans" cxnId="{37B9B75B-3EF0-4649-8640-2729015B8EA1}">
      <dgm:prSet/>
      <dgm:spPr/>
      <dgm:t>
        <a:bodyPr/>
        <a:lstStyle/>
        <a:p>
          <a:endParaRPr lang="hr-HR"/>
        </a:p>
      </dgm:t>
    </dgm:pt>
    <dgm:pt modelId="{541C1DF0-6365-4C34-9BEC-6CFD2B86C3C3}">
      <dgm:prSet phldrT="[Text]" custT="1"/>
      <dgm:spPr/>
      <dgm:t>
        <a:bodyPr/>
        <a:lstStyle/>
        <a:p>
          <a:r>
            <a:rPr lang="pl-PL" sz="1400" b="0" i="0" u="none" strike="noStrike" dirty="0" smtClean="0">
              <a:solidFill>
                <a:srgbClr val="000000"/>
              </a:solidFill>
              <a:latin typeface="Arial"/>
            </a:rPr>
            <a:t>3. Upute za izradu Proračuna JL(R)S                   (do 15. kolovoza)</a:t>
          </a:r>
          <a:br>
            <a:rPr lang="pl-PL" sz="1400" b="0" i="0" u="none" strike="noStrike" dirty="0" smtClean="0">
              <a:solidFill>
                <a:srgbClr val="000000"/>
              </a:solidFill>
              <a:latin typeface="Arial"/>
            </a:rPr>
          </a:br>
          <a:r>
            <a:rPr lang="pl-PL" sz="1400" b="0" i="0" u="none" strike="noStrike" dirty="0" smtClean="0">
              <a:solidFill>
                <a:srgbClr val="000000"/>
              </a:solidFill>
              <a:latin typeface="Arial"/>
            </a:rPr>
            <a:t>MINISTARSTVO  FINANCIJA</a:t>
          </a:r>
          <a:endParaRPr lang="hr-HR" sz="1400" dirty="0"/>
        </a:p>
      </dgm:t>
    </dgm:pt>
    <dgm:pt modelId="{6E96FBC6-A4C8-40E8-B322-7FB365D18579}" type="parTrans" cxnId="{62B512AB-0484-45A6-9BEC-F652AF9F4C30}">
      <dgm:prSet/>
      <dgm:spPr/>
      <dgm:t>
        <a:bodyPr/>
        <a:lstStyle/>
        <a:p>
          <a:endParaRPr lang="hr-HR"/>
        </a:p>
      </dgm:t>
    </dgm:pt>
    <dgm:pt modelId="{55C0801B-7C46-4A9C-8237-5DDA9DB2B22C}" type="sibTrans" cxnId="{62B512AB-0484-45A6-9BEC-F652AF9F4C30}">
      <dgm:prSet/>
      <dgm:spPr/>
      <dgm:t>
        <a:bodyPr/>
        <a:lstStyle/>
        <a:p>
          <a:endParaRPr lang="hr-HR"/>
        </a:p>
      </dgm:t>
    </dgm:pt>
    <dgm:pt modelId="{F177855D-E0AB-4E07-A157-8310FCD707E8}" type="pres">
      <dgm:prSet presAssocID="{274357C4-2B8D-4431-A939-D81DB56F6100}" presName="Name0" presStyleCnt="0">
        <dgm:presLayoutVars>
          <dgm:dir/>
          <dgm:resizeHandles val="exact"/>
        </dgm:presLayoutVars>
      </dgm:prSet>
      <dgm:spPr/>
    </dgm:pt>
    <dgm:pt modelId="{726BA4C1-E147-46B5-83D4-3284AE9A33A2}" type="pres">
      <dgm:prSet presAssocID="{2B233EDF-6059-40F4-81D2-22860849522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AB73480-4658-4A7D-8A82-A170B643EF3F}" type="pres">
      <dgm:prSet presAssocID="{3115FC46-611B-478B-92B2-0576600108F7}" presName="sibTrans" presStyleLbl="sibTrans2D1" presStyleIdx="0" presStyleCnt="2"/>
      <dgm:spPr/>
      <dgm:t>
        <a:bodyPr/>
        <a:lstStyle/>
        <a:p>
          <a:endParaRPr lang="hr-HR"/>
        </a:p>
      </dgm:t>
    </dgm:pt>
    <dgm:pt modelId="{02F973E9-7BE6-4498-978F-504DB6A32470}" type="pres">
      <dgm:prSet presAssocID="{3115FC46-611B-478B-92B2-0576600108F7}" presName="connectorText" presStyleLbl="sibTrans2D1" presStyleIdx="0" presStyleCnt="2"/>
      <dgm:spPr/>
      <dgm:t>
        <a:bodyPr/>
        <a:lstStyle/>
        <a:p>
          <a:endParaRPr lang="hr-HR"/>
        </a:p>
      </dgm:t>
    </dgm:pt>
    <dgm:pt modelId="{55B62EA8-EDE2-496F-A60A-3C6B3478ACA9}" type="pres">
      <dgm:prSet presAssocID="{D5C152CD-2476-46AD-84EE-33D2132EED0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A9A7DDB-BFD5-4308-9A1B-9D0471ADF083}" type="pres">
      <dgm:prSet presAssocID="{6DB8AA4D-6E68-46C4-A377-86A7DBDC349A}" presName="sibTrans" presStyleLbl="sibTrans2D1" presStyleIdx="1" presStyleCnt="2"/>
      <dgm:spPr/>
      <dgm:t>
        <a:bodyPr/>
        <a:lstStyle/>
        <a:p>
          <a:endParaRPr lang="hr-HR"/>
        </a:p>
      </dgm:t>
    </dgm:pt>
    <dgm:pt modelId="{C2FC1544-A305-4748-BF66-885D59A15463}" type="pres">
      <dgm:prSet presAssocID="{6DB8AA4D-6E68-46C4-A377-86A7DBDC349A}" presName="connectorText" presStyleLbl="sibTrans2D1" presStyleIdx="1" presStyleCnt="2"/>
      <dgm:spPr/>
      <dgm:t>
        <a:bodyPr/>
        <a:lstStyle/>
        <a:p>
          <a:endParaRPr lang="hr-HR"/>
        </a:p>
      </dgm:t>
    </dgm:pt>
    <dgm:pt modelId="{B0AF6DDB-54B8-4743-899B-5E1395A7E943}" type="pres">
      <dgm:prSet presAssocID="{541C1DF0-6365-4C34-9BEC-6CFD2B86C3C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10D26D8A-F0BF-48B1-B397-272C65843DFD}" srcId="{274357C4-2B8D-4431-A939-D81DB56F6100}" destId="{2B233EDF-6059-40F4-81D2-228608495228}" srcOrd="0" destOrd="0" parTransId="{DD1B4939-B870-420D-A170-1F115EFE88DA}" sibTransId="{3115FC46-611B-478B-92B2-0576600108F7}"/>
    <dgm:cxn modelId="{650F0673-E257-4984-99D5-04B52A2ADC77}" type="presOf" srcId="{274357C4-2B8D-4431-A939-D81DB56F6100}" destId="{F177855D-E0AB-4E07-A157-8310FCD707E8}" srcOrd="0" destOrd="0" presId="urn:microsoft.com/office/officeart/2005/8/layout/process1"/>
    <dgm:cxn modelId="{7B159FBB-118D-4F8B-8D88-199F2D510E9D}" type="presOf" srcId="{3115FC46-611B-478B-92B2-0576600108F7}" destId="{02F973E9-7BE6-4498-978F-504DB6A32470}" srcOrd="1" destOrd="0" presId="urn:microsoft.com/office/officeart/2005/8/layout/process1"/>
    <dgm:cxn modelId="{EF76C44A-825E-4678-9D09-CCD53FA1E1CE}" type="presOf" srcId="{D5C152CD-2476-46AD-84EE-33D2132EED05}" destId="{55B62EA8-EDE2-496F-A60A-3C6B3478ACA9}" srcOrd="0" destOrd="0" presId="urn:microsoft.com/office/officeart/2005/8/layout/process1"/>
    <dgm:cxn modelId="{E1DEA826-B342-4CF8-939F-936A73F1054F}" type="presOf" srcId="{6DB8AA4D-6E68-46C4-A377-86A7DBDC349A}" destId="{FA9A7DDB-BFD5-4308-9A1B-9D0471ADF083}" srcOrd="0" destOrd="0" presId="urn:microsoft.com/office/officeart/2005/8/layout/process1"/>
    <dgm:cxn modelId="{62B512AB-0484-45A6-9BEC-F652AF9F4C30}" srcId="{274357C4-2B8D-4431-A939-D81DB56F6100}" destId="{541C1DF0-6365-4C34-9BEC-6CFD2B86C3C3}" srcOrd="2" destOrd="0" parTransId="{6E96FBC6-A4C8-40E8-B322-7FB365D18579}" sibTransId="{55C0801B-7C46-4A9C-8237-5DDA9DB2B22C}"/>
    <dgm:cxn modelId="{B301F0B6-BD10-430D-9630-5D02287E0E85}" type="presOf" srcId="{541C1DF0-6365-4C34-9BEC-6CFD2B86C3C3}" destId="{B0AF6DDB-54B8-4743-899B-5E1395A7E943}" srcOrd="0" destOrd="0" presId="urn:microsoft.com/office/officeart/2005/8/layout/process1"/>
    <dgm:cxn modelId="{37B9B75B-3EF0-4649-8640-2729015B8EA1}" srcId="{274357C4-2B8D-4431-A939-D81DB56F6100}" destId="{D5C152CD-2476-46AD-84EE-33D2132EED05}" srcOrd="1" destOrd="0" parTransId="{F4E8B808-9482-46A9-AAD1-998B432E436D}" sibTransId="{6DB8AA4D-6E68-46C4-A377-86A7DBDC349A}"/>
    <dgm:cxn modelId="{A909C3C3-394F-4430-81CB-C614135E103B}" type="presOf" srcId="{2B233EDF-6059-40F4-81D2-228608495228}" destId="{726BA4C1-E147-46B5-83D4-3284AE9A33A2}" srcOrd="0" destOrd="0" presId="urn:microsoft.com/office/officeart/2005/8/layout/process1"/>
    <dgm:cxn modelId="{B60E42E9-B854-4B78-9648-30BF06003951}" type="presOf" srcId="{3115FC46-611B-478B-92B2-0576600108F7}" destId="{2AB73480-4658-4A7D-8A82-A170B643EF3F}" srcOrd="0" destOrd="0" presId="urn:microsoft.com/office/officeart/2005/8/layout/process1"/>
    <dgm:cxn modelId="{5C820E79-9CB8-40D6-8BCA-7CE64BEE8DE5}" type="presOf" srcId="{6DB8AA4D-6E68-46C4-A377-86A7DBDC349A}" destId="{C2FC1544-A305-4748-BF66-885D59A15463}" srcOrd="1" destOrd="0" presId="urn:microsoft.com/office/officeart/2005/8/layout/process1"/>
    <dgm:cxn modelId="{8C5D7C93-3321-4A20-BBB5-EB2551D8A908}" type="presParOf" srcId="{F177855D-E0AB-4E07-A157-8310FCD707E8}" destId="{726BA4C1-E147-46B5-83D4-3284AE9A33A2}" srcOrd="0" destOrd="0" presId="urn:microsoft.com/office/officeart/2005/8/layout/process1"/>
    <dgm:cxn modelId="{FFACD611-6749-4B04-A261-002511D6176D}" type="presParOf" srcId="{F177855D-E0AB-4E07-A157-8310FCD707E8}" destId="{2AB73480-4658-4A7D-8A82-A170B643EF3F}" srcOrd="1" destOrd="0" presId="urn:microsoft.com/office/officeart/2005/8/layout/process1"/>
    <dgm:cxn modelId="{8BDC849E-EE8B-467B-88A9-4A2DDC512CF8}" type="presParOf" srcId="{2AB73480-4658-4A7D-8A82-A170B643EF3F}" destId="{02F973E9-7BE6-4498-978F-504DB6A32470}" srcOrd="0" destOrd="0" presId="urn:microsoft.com/office/officeart/2005/8/layout/process1"/>
    <dgm:cxn modelId="{ABA0297B-1F09-4D34-911A-77C0B969A8F2}" type="presParOf" srcId="{F177855D-E0AB-4E07-A157-8310FCD707E8}" destId="{55B62EA8-EDE2-496F-A60A-3C6B3478ACA9}" srcOrd="2" destOrd="0" presId="urn:microsoft.com/office/officeart/2005/8/layout/process1"/>
    <dgm:cxn modelId="{ADC5D283-1B19-493E-B603-4BB86775C7E7}" type="presParOf" srcId="{F177855D-E0AB-4E07-A157-8310FCD707E8}" destId="{FA9A7DDB-BFD5-4308-9A1B-9D0471ADF083}" srcOrd="3" destOrd="0" presId="urn:microsoft.com/office/officeart/2005/8/layout/process1"/>
    <dgm:cxn modelId="{FD507A42-A460-4C4C-B15D-A69D31A2C904}" type="presParOf" srcId="{FA9A7DDB-BFD5-4308-9A1B-9D0471ADF083}" destId="{C2FC1544-A305-4748-BF66-885D59A15463}" srcOrd="0" destOrd="0" presId="urn:microsoft.com/office/officeart/2005/8/layout/process1"/>
    <dgm:cxn modelId="{72A47E1A-1396-43AE-A326-906022933B51}" type="presParOf" srcId="{F177855D-E0AB-4E07-A157-8310FCD707E8}" destId="{B0AF6DDB-54B8-4743-899B-5E1395A7E94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74357C4-2B8D-4431-A939-D81DB56F6100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B233EDF-6059-40F4-81D2-228608495228}">
      <dgm:prSet phldrT="[Text]"/>
      <dgm:spPr/>
      <dgm:t>
        <a:bodyPr/>
        <a:lstStyle/>
        <a:p>
          <a:r>
            <a:rPr lang="hr-HR" b="0" i="0" u="none" strike="noStrike" dirty="0" smtClean="0">
              <a:solidFill>
                <a:srgbClr val="000000"/>
              </a:solidFill>
              <a:latin typeface="Arial"/>
            </a:rPr>
            <a:t>4. Načelnik je utvrdio Prijedlog proračuna i dostavio ga Općinskom vijeću (rok 15.studenog) OPĆINA JELENJE</a:t>
          </a:r>
          <a:endParaRPr lang="hr-HR" dirty="0"/>
        </a:p>
      </dgm:t>
    </dgm:pt>
    <dgm:pt modelId="{DD1B4939-B870-420D-A170-1F115EFE88DA}" type="parTrans" cxnId="{10D26D8A-F0BF-48B1-B397-272C65843DFD}">
      <dgm:prSet/>
      <dgm:spPr/>
      <dgm:t>
        <a:bodyPr/>
        <a:lstStyle/>
        <a:p>
          <a:endParaRPr lang="hr-HR"/>
        </a:p>
      </dgm:t>
    </dgm:pt>
    <dgm:pt modelId="{3115FC46-611B-478B-92B2-0576600108F7}" type="sibTrans" cxnId="{10D26D8A-F0BF-48B1-B397-272C65843DFD}">
      <dgm:prSet/>
      <dgm:spPr/>
      <dgm:t>
        <a:bodyPr/>
        <a:lstStyle/>
        <a:p>
          <a:endParaRPr lang="hr-HR"/>
        </a:p>
      </dgm:t>
    </dgm:pt>
    <dgm:pt modelId="{D5C152CD-2476-46AD-84EE-33D2132EED05}">
      <dgm:prSet phldrT="[Text]"/>
      <dgm:spPr/>
      <dgm:t>
        <a:bodyPr/>
        <a:lstStyle/>
        <a:p>
          <a:r>
            <a:rPr lang="hr-HR" b="0" i="0" u="none" strike="noStrike" dirty="0" smtClean="0">
              <a:solidFill>
                <a:srgbClr val="000000"/>
              </a:solidFill>
              <a:latin typeface="Arial"/>
            </a:rPr>
            <a:t>5. Raspravljala su o Prijedlogu Proračuna, prije održavanja javne sjednice Općinskog vijeća.</a:t>
          </a:r>
          <a:br>
            <a:rPr lang="hr-HR" b="0" i="0" u="none" strike="noStrike" dirty="0" smtClean="0">
              <a:solidFill>
                <a:srgbClr val="000000"/>
              </a:solidFill>
              <a:latin typeface="Arial"/>
            </a:rPr>
          </a:br>
          <a:r>
            <a:rPr lang="hr-HR" b="0" i="0" u="none" strike="noStrike" dirty="0" smtClean="0">
              <a:solidFill>
                <a:srgbClr val="000000"/>
              </a:solidFill>
              <a:latin typeface="Arial"/>
            </a:rPr>
            <a:t>RADNA TIJELA (ODBORI)</a:t>
          </a:r>
          <a:endParaRPr lang="hr-HR" dirty="0"/>
        </a:p>
      </dgm:t>
    </dgm:pt>
    <dgm:pt modelId="{F4E8B808-9482-46A9-AAD1-998B432E436D}" type="parTrans" cxnId="{37B9B75B-3EF0-4649-8640-2729015B8EA1}">
      <dgm:prSet/>
      <dgm:spPr/>
      <dgm:t>
        <a:bodyPr/>
        <a:lstStyle/>
        <a:p>
          <a:endParaRPr lang="hr-HR"/>
        </a:p>
      </dgm:t>
    </dgm:pt>
    <dgm:pt modelId="{6DB8AA4D-6E68-46C4-A377-86A7DBDC349A}" type="sibTrans" cxnId="{37B9B75B-3EF0-4649-8640-2729015B8EA1}">
      <dgm:prSet/>
      <dgm:spPr/>
      <dgm:t>
        <a:bodyPr/>
        <a:lstStyle/>
        <a:p>
          <a:endParaRPr lang="hr-HR"/>
        </a:p>
      </dgm:t>
    </dgm:pt>
    <dgm:pt modelId="{541C1DF0-6365-4C34-9BEC-6CFD2B86C3C3}">
      <dgm:prSet phldrT="[Text]"/>
      <dgm:spPr/>
      <dgm:t>
        <a:bodyPr/>
        <a:lstStyle/>
        <a:p>
          <a:r>
            <a:rPr lang="hr-HR" b="0" i="0" u="none" strike="noStrike" dirty="0" smtClean="0">
              <a:solidFill>
                <a:srgbClr val="000000"/>
              </a:solidFill>
              <a:latin typeface="Arial"/>
            </a:rPr>
            <a:t>6. Na javnoj sjednici donesen je Proračun Općine Jelenje za 2016. i projekcije za 2017. i 2018. </a:t>
          </a:r>
        </a:p>
        <a:p>
          <a:r>
            <a:rPr lang="hr-HR" b="0" i="0" u="none" strike="noStrike" dirty="0" smtClean="0">
              <a:solidFill>
                <a:srgbClr val="000000"/>
              </a:solidFill>
              <a:latin typeface="Arial"/>
            </a:rPr>
            <a:t>* U slučaju da Općinsko vijeće nije usvojilo Proračun - Odluka o privremenom financiranju; prijevremeni izbori.</a:t>
          </a:r>
          <a:br>
            <a:rPr lang="hr-HR" b="0" i="0" u="none" strike="noStrike" dirty="0" smtClean="0">
              <a:solidFill>
                <a:srgbClr val="000000"/>
              </a:solidFill>
              <a:latin typeface="Arial"/>
            </a:rPr>
          </a:br>
          <a:r>
            <a:rPr lang="hr-HR" b="0" i="0" u="none" strike="noStrike" dirty="0" smtClean="0">
              <a:solidFill>
                <a:srgbClr val="000000"/>
              </a:solidFill>
              <a:latin typeface="Arial"/>
            </a:rPr>
            <a:t>OPĆINSKO VIJEĆE</a:t>
          </a:r>
          <a:endParaRPr lang="hr-HR" dirty="0"/>
        </a:p>
      </dgm:t>
    </dgm:pt>
    <dgm:pt modelId="{6E96FBC6-A4C8-40E8-B322-7FB365D18579}" type="parTrans" cxnId="{62B512AB-0484-45A6-9BEC-F652AF9F4C30}">
      <dgm:prSet/>
      <dgm:spPr/>
      <dgm:t>
        <a:bodyPr/>
        <a:lstStyle/>
        <a:p>
          <a:endParaRPr lang="hr-HR"/>
        </a:p>
      </dgm:t>
    </dgm:pt>
    <dgm:pt modelId="{55C0801B-7C46-4A9C-8237-5DDA9DB2B22C}" type="sibTrans" cxnId="{62B512AB-0484-45A6-9BEC-F652AF9F4C30}">
      <dgm:prSet/>
      <dgm:spPr/>
      <dgm:t>
        <a:bodyPr/>
        <a:lstStyle/>
        <a:p>
          <a:endParaRPr lang="hr-HR"/>
        </a:p>
      </dgm:t>
    </dgm:pt>
    <dgm:pt modelId="{F177855D-E0AB-4E07-A157-8310FCD707E8}" type="pres">
      <dgm:prSet presAssocID="{274357C4-2B8D-4431-A939-D81DB56F6100}" presName="Name0" presStyleCnt="0">
        <dgm:presLayoutVars>
          <dgm:dir/>
          <dgm:resizeHandles val="exact"/>
        </dgm:presLayoutVars>
      </dgm:prSet>
      <dgm:spPr/>
    </dgm:pt>
    <dgm:pt modelId="{726BA4C1-E147-46B5-83D4-3284AE9A33A2}" type="pres">
      <dgm:prSet presAssocID="{2B233EDF-6059-40F4-81D2-22860849522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AB73480-4658-4A7D-8A82-A170B643EF3F}" type="pres">
      <dgm:prSet presAssocID="{3115FC46-611B-478B-92B2-0576600108F7}" presName="sibTrans" presStyleLbl="sibTrans2D1" presStyleIdx="0" presStyleCnt="2"/>
      <dgm:spPr/>
      <dgm:t>
        <a:bodyPr/>
        <a:lstStyle/>
        <a:p>
          <a:endParaRPr lang="hr-HR"/>
        </a:p>
      </dgm:t>
    </dgm:pt>
    <dgm:pt modelId="{02F973E9-7BE6-4498-978F-504DB6A32470}" type="pres">
      <dgm:prSet presAssocID="{3115FC46-611B-478B-92B2-0576600108F7}" presName="connectorText" presStyleLbl="sibTrans2D1" presStyleIdx="0" presStyleCnt="2"/>
      <dgm:spPr/>
      <dgm:t>
        <a:bodyPr/>
        <a:lstStyle/>
        <a:p>
          <a:endParaRPr lang="hr-HR"/>
        </a:p>
      </dgm:t>
    </dgm:pt>
    <dgm:pt modelId="{55B62EA8-EDE2-496F-A60A-3C6B3478ACA9}" type="pres">
      <dgm:prSet presAssocID="{D5C152CD-2476-46AD-84EE-33D2132EED0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A9A7DDB-BFD5-4308-9A1B-9D0471ADF083}" type="pres">
      <dgm:prSet presAssocID="{6DB8AA4D-6E68-46C4-A377-86A7DBDC349A}" presName="sibTrans" presStyleLbl="sibTrans2D1" presStyleIdx="1" presStyleCnt="2"/>
      <dgm:spPr/>
      <dgm:t>
        <a:bodyPr/>
        <a:lstStyle/>
        <a:p>
          <a:endParaRPr lang="hr-HR"/>
        </a:p>
      </dgm:t>
    </dgm:pt>
    <dgm:pt modelId="{C2FC1544-A305-4748-BF66-885D59A15463}" type="pres">
      <dgm:prSet presAssocID="{6DB8AA4D-6E68-46C4-A377-86A7DBDC349A}" presName="connectorText" presStyleLbl="sibTrans2D1" presStyleIdx="1" presStyleCnt="2"/>
      <dgm:spPr/>
      <dgm:t>
        <a:bodyPr/>
        <a:lstStyle/>
        <a:p>
          <a:endParaRPr lang="hr-HR"/>
        </a:p>
      </dgm:t>
    </dgm:pt>
    <dgm:pt modelId="{B0AF6DDB-54B8-4743-899B-5E1395A7E943}" type="pres">
      <dgm:prSet presAssocID="{541C1DF0-6365-4C34-9BEC-6CFD2B86C3C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8D914C87-09AC-4FDE-A4CD-3B8A2F57E0A6}" type="presOf" srcId="{3115FC46-611B-478B-92B2-0576600108F7}" destId="{02F973E9-7BE6-4498-978F-504DB6A32470}" srcOrd="1" destOrd="0" presId="urn:microsoft.com/office/officeart/2005/8/layout/process1"/>
    <dgm:cxn modelId="{10D26D8A-F0BF-48B1-B397-272C65843DFD}" srcId="{274357C4-2B8D-4431-A939-D81DB56F6100}" destId="{2B233EDF-6059-40F4-81D2-228608495228}" srcOrd="0" destOrd="0" parTransId="{DD1B4939-B870-420D-A170-1F115EFE88DA}" sibTransId="{3115FC46-611B-478B-92B2-0576600108F7}"/>
    <dgm:cxn modelId="{638CF185-3CF4-4D89-84CE-9985468E6F7E}" type="presOf" srcId="{3115FC46-611B-478B-92B2-0576600108F7}" destId="{2AB73480-4658-4A7D-8A82-A170B643EF3F}" srcOrd="0" destOrd="0" presId="urn:microsoft.com/office/officeart/2005/8/layout/process1"/>
    <dgm:cxn modelId="{D909F2E0-2986-4252-8A76-5A6239B36A6F}" type="presOf" srcId="{D5C152CD-2476-46AD-84EE-33D2132EED05}" destId="{55B62EA8-EDE2-496F-A60A-3C6B3478ACA9}" srcOrd="0" destOrd="0" presId="urn:microsoft.com/office/officeart/2005/8/layout/process1"/>
    <dgm:cxn modelId="{90AB9DBC-9466-4503-87D5-70EA40F4AA8F}" type="presOf" srcId="{274357C4-2B8D-4431-A939-D81DB56F6100}" destId="{F177855D-E0AB-4E07-A157-8310FCD707E8}" srcOrd="0" destOrd="0" presId="urn:microsoft.com/office/officeart/2005/8/layout/process1"/>
    <dgm:cxn modelId="{62B512AB-0484-45A6-9BEC-F652AF9F4C30}" srcId="{274357C4-2B8D-4431-A939-D81DB56F6100}" destId="{541C1DF0-6365-4C34-9BEC-6CFD2B86C3C3}" srcOrd="2" destOrd="0" parTransId="{6E96FBC6-A4C8-40E8-B322-7FB365D18579}" sibTransId="{55C0801B-7C46-4A9C-8237-5DDA9DB2B22C}"/>
    <dgm:cxn modelId="{37B9B75B-3EF0-4649-8640-2729015B8EA1}" srcId="{274357C4-2B8D-4431-A939-D81DB56F6100}" destId="{D5C152CD-2476-46AD-84EE-33D2132EED05}" srcOrd="1" destOrd="0" parTransId="{F4E8B808-9482-46A9-AAD1-998B432E436D}" sibTransId="{6DB8AA4D-6E68-46C4-A377-86A7DBDC349A}"/>
    <dgm:cxn modelId="{EE4C18DB-D535-4A4A-BFB3-243DB3A449C4}" type="presOf" srcId="{6DB8AA4D-6E68-46C4-A377-86A7DBDC349A}" destId="{C2FC1544-A305-4748-BF66-885D59A15463}" srcOrd="1" destOrd="0" presId="urn:microsoft.com/office/officeart/2005/8/layout/process1"/>
    <dgm:cxn modelId="{8870A0C6-AA18-48E3-9BBB-A44431B7383C}" type="presOf" srcId="{6DB8AA4D-6E68-46C4-A377-86A7DBDC349A}" destId="{FA9A7DDB-BFD5-4308-9A1B-9D0471ADF083}" srcOrd="0" destOrd="0" presId="urn:microsoft.com/office/officeart/2005/8/layout/process1"/>
    <dgm:cxn modelId="{5FBC2449-D039-40DD-9D1C-9A21DC76AD07}" type="presOf" srcId="{2B233EDF-6059-40F4-81D2-228608495228}" destId="{726BA4C1-E147-46B5-83D4-3284AE9A33A2}" srcOrd="0" destOrd="0" presId="urn:microsoft.com/office/officeart/2005/8/layout/process1"/>
    <dgm:cxn modelId="{3B786427-24D1-4459-9650-65F146A03BDC}" type="presOf" srcId="{541C1DF0-6365-4C34-9BEC-6CFD2B86C3C3}" destId="{B0AF6DDB-54B8-4743-899B-5E1395A7E943}" srcOrd="0" destOrd="0" presId="urn:microsoft.com/office/officeart/2005/8/layout/process1"/>
    <dgm:cxn modelId="{2017C158-D749-4072-91E7-101445E304D9}" type="presParOf" srcId="{F177855D-E0AB-4E07-A157-8310FCD707E8}" destId="{726BA4C1-E147-46B5-83D4-3284AE9A33A2}" srcOrd="0" destOrd="0" presId="urn:microsoft.com/office/officeart/2005/8/layout/process1"/>
    <dgm:cxn modelId="{A8905024-E82B-400D-A692-8750C670BF1F}" type="presParOf" srcId="{F177855D-E0AB-4E07-A157-8310FCD707E8}" destId="{2AB73480-4658-4A7D-8A82-A170B643EF3F}" srcOrd="1" destOrd="0" presId="urn:microsoft.com/office/officeart/2005/8/layout/process1"/>
    <dgm:cxn modelId="{DE4A9691-E6A8-4325-8932-77E543BDD85D}" type="presParOf" srcId="{2AB73480-4658-4A7D-8A82-A170B643EF3F}" destId="{02F973E9-7BE6-4498-978F-504DB6A32470}" srcOrd="0" destOrd="0" presId="urn:microsoft.com/office/officeart/2005/8/layout/process1"/>
    <dgm:cxn modelId="{F49F9A22-AD47-42F4-A63D-AACFFBB86508}" type="presParOf" srcId="{F177855D-E0AB-4E07-A157-8310FCD707E8}" destId="{55B62EA8-EDE2-496F-A60A-3C6B3478ACA9}" srcOrd="2" destOrd="0" presId="urn:microsoft.com/office/officeart/2005/8/layout/process1"/>
    <dgm:cxn modelId="{B25038D8-6884-4992-9EFF-4AEEADDFA5EE}" type="presParOf" srcId="{F177855D-E0AB-4E07-A157-8310FCD707E8}" destId="{FA9A7DDB-BFD5-4308-9A1B-9D0471ADF083}" srcOrd="3" destOrd="0" presId="urn:microsoft.com/office/officeart/2005/8/layout/process1"/>
    <dgm:cxn modelId="{B1CC3B12-4A2B-4918-9FF0-29B668DD7A54}" type="presParOf" srcId="{FA9A7DDB-BFD5-4308-9A1B-9D0471ADF083}" destId="{C2FC1544-A305-4748-BF66-885D59A15463}" srcOrd="0" destOrd="0" presId="urn:microsoft.com/office/officeart/2005/8/layout/process1"/>
    <dgm:cxn modelId="{13187033-7F9A-47E3-8A7A-FC143AF88B11}" type="presParOf" srcId="{F177855D-E0AB-4E07-A157-8310FCD707E8}" destId="{B0AF6DDB-54B8-4743-899B-5E1395A7E94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D656B50-E338-49F2-BC2B-7ACC711DDABB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>
        <a:scene3d>
          <a:camera prst="isometricLeftDown">
            <a:rot lat="0" lon="2400000" rev="1800000"/>
          </a:camera>
          <a:lightRig rig="threePt" dir="t"/>
        </a:scene3d>
      </dgm:spPr>
      <dgm:t>
        <a:bodyPr/>
        <a:lstStyle/>
        <a:p>
          <a:endParaRPr lang="hr-HR"/>
        </a:p>
      </dgm:t>
    </dgm:pt>
    <dgm:pt modelId="{312E4FF0-DF56-45EB-BF84-379DD102488F}">
      <dgm:prSet/>
      <dgm:spPr>
        <a:sp3d z="25400"/>
      </dgm:spPr>
      <dgm:t>
        <a:bodyPr/>
        <a:lstStyle/>
        <a:p>
          <a:pPr rtl="0"/>
          <a:r>
            <a:rPr lang="hr-HR" dirty="0" smtClean="0"/>
            <a:t>Da li znate da Općina Jelenje nije nikada uvela prirez?</a:t>
          </a:r>
          <a:endParaRPr lang="hr-HR" dirty="0"/>
        </a:p>
      </dgm:t>
    </dgm:pt>
    <dgm:pt modelId="{A42B6895-F512-4C74-992C-176D763A07BF}" type="parTrans" cxnId="{F4411002-A886-4A56-9533-21715DA759C5}">
      <dgm:prSet/>
      <dgm:spPr/>
      <dgm:t>
        <a:bodyPr/>
        <a:lstStyle/>
        <a:p>
          <a:endParaRPr lang="hr-HR"/>
        </a:p>
      </dgm:t>
    </dgm:pt>
    <dgm:pt modelId="{D60EB0FC-E9E4-44D4-A74D-95F06A9FC168}" type="sibTrans" cxnId="{F4411002-A886-4A56-9533-21715DA759C5}">
      <dgm:prSet/>
      <dgm:spPr/>
      <dgm:t>
        <a:bodyPr/>
        <a:lstStyle/>
        <a:p>
          <a:endParaRPr lang="hr-HR"/>
        </a:p>
      </dgm:t>
    </dgm:pt>
    <dgm:pt modelId="{849CD526-180D-4B7E-B92D-7C4BC08294B4}" type="pres">
      <dgm:prSet presAssocID="{3D656B50-E338-49F2-BC2B-7ACC711DDAB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00AA52F5-A3C7-4FFC-8013-2121C4B0F074}" type="pres">
      <dgm:prSet presAssocID="{3D656B50-E338-49F2-BC2B-7ACC711DDABB}" presName="dummy" presStyleCnt="0"/>
      <dgm:spPr>
        <a:sp3d z="25400"/>
      </dgm:spPr>
    </dgm:pt>
    <dgm:pt modelId="{DFE27A1C-77B5-4278-9798-A862DE85321A}" type="pres">
      <dgm:prSet presAssocID="{3D656B50-E338-49F2-BC2B-7ACC711DDABB}" presName="linH" presStyleCnt="0"/>
      <dgm:spPr>
        <a:sp3d z="25400"/>
      </dgm:spPr>
    </dgm:pt>
    <dgm:pt modelId="{A528DBE9-6512-4379-ADA7-E44B15C80947}" type="pres">
      <dgm:prSet presAssocID="{3D656B50-E338-49F2-BC2B-7ACC711DDABB}" presName="padding1" presStyleCnt="0"/>
      <dgm:spPr>
        <a:sp3d z="25400"/>
      </dgm:spPr>
    </dgm:pt>
    <dgm:pt modelId="{068B4855-A270-4A9E-8547-947957DF5C9E}" type="pres">
      <dgm:prSet presAssocID="{312E4FF0-DF56-45EB-BF84-379DD102488F}" presName="linV" presStyleCnt="0"/>
      <dgm:spPr>
        <a:sp3d z="25400"/>
      </dgm:spPr>
    </dgm:pt>
    <dgm:pt modelId="{73C9F08A-6E83-4811-A89D-AC521BBCEA0C}" type="pres">
      <dgm:prSet presAssocID="{312E4FF0-DF56-45EB-BF84-379DD102488F}" presName="spVertical1" presStyleCnt="0"/>
      <dgm:spPr>
        <a:sp3d z="25400"/>
      </dgm:spPr>
    </dgm:pt>
    <dgm:pt modelId="{8674440A-4D6C-4DA9-A942-7CD7A48F2450}" type="pres">
      <dgm:prSet presAssocID="{312E4FF0-DF56-45EB-BF84-379DD102488F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D18703C-24FE-43FA-9829-2BE15AE88145}" type="pres">
      <dgm:prSet presAssocID="{312E4FF0-DF56-45EB-BF84-379DD102488F}" presName="spVertical2" presStyleCnt="0"/>
      <dgm:spPr>
        <a:sp3d z="25400"/>
      </dgm:spPr>
    </dgm:pt>
    <dgm:pt modelId="{9F5A402C-CB1C-42B3-AA55-D1CB4E99E875}" type="pres">
      <dgm:prSet presAssocID="{312E4FF0-DF56-45EB-BF84-379DD102488F}" presName="spVertical3" presStyleCnt="0"/>
      <dgm:spPr>
        <a:sp3d z="25400"/>
      </dgm:spPr>
    </dgm:pt>
    <dgm:pt modelId="{7A9D9F5E-CAEC-430A-AC02-C32AA09E492B}" type="pres">
      <dgm:prSet presAssocID="{3D656B50-E338-49F2-BC2B-7ACC711DDABB}" presName="padding2" presStyleCnt="0"/>
      <dgm:spPr>
        <a:sp3d z="25400"/>
      </dgm:spPr>
    </dgm:pt>
    <dgm:pt modelId="{8A787F91-0F08-4A3A-9222-6B26A82BD8C9}" type="pres">
      <dgm:prSet presAssocID="{3D656B50-E338-49F2-BC2B-7ACC711DDABB}" presName="negArrow" presStyleCnt="0"/>
      <dgm:spPr>
        <a:sp3d z="25400"/>
      </dgm:spPr>
    </dgm:pt>
    <dgm:pt modelId="{6DA7FA58-8C87-4C59-AA40-736C246BD126}" type="pres">
      <dgm:prSet presAssocID="{3D656B50-E338-49F2-BC2B-7ACC711DDABB}" presName="backgroundArrow" presStyleLbl="node1" presStyleIdx="0" presStyleCnt="1" custLinFactNeighborX="-2000" custLinFactNeighborY="7615"/>
      <dgm:spPr>
        <a:solidFill>
          <a:srgbClr val="FFC000"/>
        </a:solidFill>
        <a:sp3d z="25400"/>
      </dgm:spPr>
      <dgm:t>
        <a:bodyPr/>
        <a:lstStyle/>
        <a:p>
          <a:endParaRPr lang="hr-HR"/>
        </a:p>
      </dgm:t>
    </dgm:pt>
  </dgm:ptLst>
  <dgm:cxnLst>
    <dgm:cxn modelId="{F4411002-A886-4A56-9533-21715DA759C5}" srcId="{3D656B50-E338-49F2-BC2B-7ACC711DDABB}" destId="{312E4FF0-DF56-45EB-BF84-379DD102488F}" srcOrd="0" destOrd="0" parTransId="{A42B6895-F512-4C74-992C-176D763A07BF}" sibTransId="{D60EB0FC-E9E4-44D4-A74D-95F06A9FC168}"/>
    <dgm:cxn modelId="{61670496-23E6-47E1-8B80-6DBC7568FC95}" type="presOf" srcId="{3D656B50-E338-49F2-BC2B-7ACC711DDABB}" destId="{849CD526-180D-4B7E-B92D-7C4BC08294B4}" srcOrd="0" destOrd="0" presId="urn:microsoft.com/office/officeart/2005/8/layout/hProcess3"/>
    <dgm:cxn modelId="{6C379725-8DE5-44B8-8F62-49FB7F2668BE}" type="presOf" srcId="{312E4FF0-DF56-45EB-BF84-379DD102488F}" destId="{8674440A-4D6C-4DA9-A942-7CD7A48F2450}" srcOrd="0" destOrd="0" presId="urn:microsoft.com/office/officeart/2005/8/layout/hProcess3"/>
    <dgm:cxn modelId="{894A7DD4-86E3-47A9-814C-B897F7825E97}" type="presParOf" srcId="{849CD526-180D-4B7E-B92D-7C4BC08294B4}" destId="{00AA52F5-A3C7-4FFC-8013-2121C4B0F074}" srcOrd="0" destOrd="0" presId="urn:microsoft.com/office/officeart/2005/8/layout/hProcess3"/>
    <dgm:cxn modelId="{ACF9294F-A17C-4C4E-A6A2-35BA8F355D52}" type="presParOf" srcId="{849CD526-180D-4B7E-B92D-7C4BC08294B4}" destId="{DFE27A1C-77B5-4278-9798-A862DE85321A}" srcOrd="1" destOrd="0" presId="urn:microsoft.com/office/officeart/2005/8/layout/hProcess3"/>
    <dgm:cxn modelId="{85FFB4AA-B5B1-4D7A-BB10-3FBFF99E58EC}" type="presParOf" srcId="{DFE27A1C-77B5-4278-9798-A862DE85321A}" destId="{A528DBE9-6512-4379-ADA7-E44B15C80947}" srcOrd="0" destOrd="0" presId="urn:microsoft.com/office/officeart/2005/8/layout/hProcess3"/>
    <dgm:cxn modelId="{701683A4-EB81-4FAB-9FD6-75AF5669605F}" type="presParOf" srcId="{DFE27A1C-77B5-4278-9798-A862DE85321A}" destId="{068B4855-A270-4A9E-8547-947957DF5C9E}" srcOrd="1" destOrd="0" presId="urn:microsoft.com/office/officeart/2005/8/layout/hProcess3"/>
    <dgm:cxn modelId="{A2C39A7B-9026-404D-8F7E-49F53545B029}" type="presParOf" srcId="{068B4855-A270-4A9E-8547-947957DF5C9E}" destId="{73C9F08A-6E83-4811-A89D-AC521BBCEA0C}" srcOrd="0" destOrd="0" presId="urn:microsoft.com/office/officeart/2005/8/layout/hProcess3"/>
    <dgm:cxn modelId="{7C39D52B-A017-4599-B0BE-B82DB216BF46}" type="presParOf" srcId="{068B4855-A270-4A9E-8547-947957DF5C9E}" destId="{8674440A-4D6C-4DA9-A942-7CD7A48F2450}" srcOrd="1" destOrd="0" presId="urn:microsoft.com/office/officeart/2005/8/layout/hProcess3"/>
    <dgm:cxn modelId="{92F07CCC-81A6-461E-9184-C223CCA891A5}" type="presParOf" srcId="{068B4855-A270-4A9E-8547-947957DF5C9E}" destId="{6D18703C-24FE-43FA-9829-2BE15AE88145}" srcOrd="2" destOrd="0" presId="urn:microsoft.com/office/officeart/2005/8/layout/hProcess3"/>
    <dgm:cxn modelId="{2CC3CFCE-9C54-4899-8BE9-27C750CC99C9}" type="presParOf" srcId="{068B4855-A270-4A9E-8547-947957DF5C9E}" destId="{9F5A402C-CB1C-42B3-AA55-D1CB4E99E875}" srcOrd="3" destOrd="0" presId="urn:microsoft.com/office/officeart/2005/8/layout/hProcess3"/>
    <dgm:cxn modelId="{CB7C3790-51CE-4A79-9FB9-E1F4DBC1915C}" type="presParOf" srcId="{DFE27A1C-77B5-4278-9798-A862DE85321A}" destId="{7A9D9F5E-CAEC-430A-AC02-C32AA09E492B}" srcOrd="2" destOrd="0" presId="urn:microsoft.com/office/officeart/2005/8/layout/hProcess3"/>
    <dgm:cxn modelId="{C68572B6-9466-43EA-AE7E-16D4A013508D}" type="presParOf" srcId="{DFE27A1C-77B5-4278-9798-A862DE85321A}" destId="{8A787F91-0F08-4A3A-9222-6B26A82BD8C9}" srcOrd="3" destOrd="0" presId="urn:microsoft.com/office/officeart/2005/8/layout/hProcess3"/>
    <dgm:cxn modelId="{3C621AE0-3A25-44F5-BA2A-26BA2B3026BB}" type="presParOf" srcId="{DFE27A1C-77B5-4278-9798-A862DE85321A}" destId="{6DA7FA58-8C87-4C59-AA40-736C246BD126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3992181-2D7D-45B7-B619-AF8B5DE3494F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140C2F1B-C7F4-4A0D-AA91-084C9BFBD25A}">
      <dgm:prSet/>
      <dgm:spPr/>
      <dgm:t>
        <a:bodyPr/>
        <a:lstStyle/>
        <a:p>
          <a:pPr rtl="0"/>
          <a:r>
            <a:rPr lang="hr-HR" dirty="0" smtClean="0">
              <a:solidFill>
                <a:schemeClr val="tx1"/>
              </a:solidFill>
            </a:rPr>
            <a:t>p</a:t>
          </a:r>
          <a:r>
            <a:rPr lang="vi-VN" dirty="0" smtClean="0">
              <a:solidFill>
                <a:schemeClr val="tx1"/>
              </a:solidFill>
            </a:rPr>
            <a:t>oslovi od lokalnog značaja kojima se ostvaruju potrebe građana </a:t>
          </a:r>
          <a:r>
            <a:rPr lang="hr-HR" dirty="0" smtClean="0">
              <a:solidFill>
                <a:schemeClr val="tx1"/>
              </a:solidFill>
            </a:rPr>
            <a:t>Općine</a:t>
          </a:r>
          <a:endParaRPr lang="hr-HR" dirty="0">
            <a:solidFill>
              <a:schemeClr val="tx1"/>
            </a:solidFill>
          </a:endParaRPr>
        </a:p>
      </dgm:t>
    </dgm:pt>
    <dgm:pt modelId="{8227D725-12F7-4174-B3F7-C82A98907CF3}" type="parTrans" cxnId="{FF90F509-58B6-4D8A-8BE5-C833855600E8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BE60EED4-B58B-4774-B7AC-00FA4A6BCF5E}" type="sibTrans" cxnId="{FF90F509-58B6-4D8A-8BE5-C833855600E8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E5E3E342-57D3-4A89-805D-123D5037805A}">
      <dgm:prSet/>
      <dgm:spPr/>
      <dgm:t>
        <a:bodyPr/>
        <a:lstStyle/>
        <a:p>
          <a:pPr rtl="0"/>
          <a:r>
            <a:rPr lang="vi-VN" dirty="0" smtClean="0">
              <a:solidFill>
                <a:schemeClr val="tx1"/>
              </a:solidFill>
            </a:rPr>
            <a:t>prostorno i urbanističko planiranje </a:t>
          </a:r>
          <a:endParaRPr lang="hr-HR" dirty="0">
            <a:solidFill>
              <a:schemeClr val="tx1"/>
            </a:solidFill>
          </a:endParaRPr>
        </a:p>
      </dgm:t>
    </dgm:pt>
    <dgm:pt modelId="{CA9EB9F5-D801-4CD5-87D4-011DEC317290}" type="parTrans" cxnId="{6CD0BA7E-B7EE-4F55-A6F8-245E80B6D2F5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79821E5A-1C9B-4985-950B-7AAD7FFFF72E}" type="sibTrans" cxnId="{6CD0BA7E-B7EE-4F55-A6F8-245E80B6D2F5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5EC0B0E1-80C6-42F6-B7D8-1BCD81DA7E5D}">
      <dgm:prSet/>
      <dgm:spPr/>
      <dgm:t>
        <a:bodyPr/>
        <a:lstStyle/>
        <a:p>
          <a:pPr rtl="0"/>
          <a:r>
            <a:rPr lang="vi-VN" dirty="0" smtClean="0">
              <a:solidFill>
                <a:schemeClr val="tx1"/>
              </a:solidFill>
            </a:rPr>
            <a:t>uređenje naselja i stanovanje</a:t>
          </a:r>
          <a:endParaRPr lang="hr-HR" dirty="0">
            <a:solidFill>
              <a:schemeClr val="tx1"/>
            </a:solidFill>
          </a:endParaRPr>
        </a:p>
      </dgm:t>
    </dgm:pt>
    <dgm:pt modelId="{766DAE58-F53B-4EB8-8EDB-22F22E10984C}" type="parTrans" cxnId="{772679B7-DE6E-47B2-9148-0178C0075965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2C26AF98-253F-466A-8D67-8229D5DDFB17}" type="sibTrans" cxnId="{772679B7-DE6E-47B2-9148-0178C0075965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FCBBCC35-A3EF-48A6-AA49-6A7CD99BEA9B}">
      <dgm:prSet/>
      <dgm:spPr/>
      <dgm:t>
        <a:bodyPr/>
        <a:lstStyle/>
        <a:p>
          <a:pPr rtl="0"/>
          <a:r>
            <a:rPr lang="vi-VN" dirty="0" smtClean="0">
              <a:solidFill>
                <a:schemeClr val="tx1"/>
              </a:solidFill>
            </a:rPr>
            <a:t>komunalno gospodarstvo </a:t>
          </a:r>
          <a:endParaRPr lang="hr-HR" dirty="0">
            <a:solidFill>
              <a:schemeClr val="tx1"/>
            </a:solidFill>
          </a:endParaRPr>
        </a:p>
      </dgm:t>
    </dgm:pt>
    <dgm:pt modelId="{0AB686C3-F24A-491A-B69E-35BD78916264}" type="parTrans" cxnId="{D599CE7A-029C-4E94-83AF-473812ED0272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76F4084F-6550-44F7-A1AE-415EC2C99F93}" type="sibTrans" cxnId="{D599CE7A-029C-4E94-83AF-473812ED0272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DE7EAF74-AD6E-4BA9-913A-E980F6ECDDA4}">
      <dgm:prSet/>
      <dgm:spPr/>
      <dgm:t>
        <a:bodyPr/>
        <a:lstStyle/>
        <a:p>
          <a:pPr rtl="0"/>
          <a:r>
            <a:rPr lang="hr-HR" dirty="0" smtClean="0">
              <a:solidFill>
                <a:schemeClr val="tx1"/>
              </a:solidFill>
            </a:rPr>
            <a:t>promet</a:t>
          </a:r>
          <a:endParaRPr lang="hr-HR" dirty="0">
            <a:solidFill>
              <a:schemeClr val="tx1"/>
            </a:solidFill>
          </a:endParaRPr>
        </a:p>
      </dgm:t>
    </dgm:pt>
    <dgm:pt modelId="{3D2C1D1D-13AD-49E0-B131-10BA2B7D8A1F}" type="parTrans" cxnId="{97693810-FBB8-4F5D-816B-25AAA1949D9E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8015DAEB-492B-439F-B305-49B44182D818}" type="sibTrans" cxnId="{97693810-FBB8-4F5D-816B-25AAA1949D9E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34989AD5-0081-41FA-8FC3-CE1758588425}">
      <dgm:prSet/>
      <dgm:spPr/>
      <dgm:t>
        <a:bodyPr/>
        <a:lstStyle/>
        <a:p>
          <a:pPr rtl="0"/>
          <a:r>
            <a:rPr lang="vi-VN" dirty="0" smtClean="0">
              <a:solidFill>
                <a:schemeClr val="tx1"/>
              </a:solidFill>
            </a:rPr>
            <a:t>protupožarna i civilna zaštita</a:t>
          </a:r>
          <a:endParaRPr lang="hr-HR" dirty="0">
            <a:solidFill>
              <a:schemeClr val="tx1"/>
            </a:solidFill>
          </a:endParaRPr>
        </a:p>
      </dgm:t>
    </dgm:pt>
    <dgm:pt modelId="{912672CC-8D7A-4D87-A944-B9449297E1EB}" type="parTrans" cxnId="{90E6D4C0-DF42-44A9-9677-28B994307499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FDF1CB5A-31E8-4F90-ABAA-F64D65258CD3}" type="sibTrans" cxnId="{90E6D4C0-DF42-44A9-9677-28B994307499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3FE892A8-960A-4B85-9DAB-6CDDE65D52A3}">
      <dgm:prSet/>
      <dgm:spPr/>
      <dgm:t>
        <a:bodyPr/>
        <a:lstStyle/>
        <a:p>
          <a:pPr rtl="0"/>
          <a:r>
            <a:rPr lang="hr-HR" dirty="0" smtClean="0">
              <a:solidFill>
                <a:schemeClr val="tx1"/>
              </a:solidFill>
            </a:rPr>
            <a:t>b</a:t>
          </a:r>
          <a:r>
            <a:rPr lang="vi-VN" dirty="0" smtClean="0">
              <a:solidFill>
                <a:schemeClr val="tx1"/>
              </a:solidFill>
            </a:rPr>
            <a:t>riga o djeci </a:t>
          </a:r>
          <a:endParaRPr lang="hr-HR" dirty="0">
            <a:solidFill>
              <a:schemeClr val="tx1"/>
            </a:solidFill>
          </a:endParaRPr>
        </a:p>
      </dgm:t>
    </dgm:pt>
    <dgm:pt modelId="{3B749BEA-144F-427A-ADB7-9529F37DE7B2}" type="parTrans" cxnId="{4E694BF7-1386-4A0D-AA2A-608DCD91DB8A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E93A76E7-0807-45BA-A933-F343DC2C59A0}" type="sibTrans" cxnId="{4E694BF7-1386-4A0D-AA2A-608DCD91DB8A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EA1612F1-3A44-4E03-B180-789FD7061DA3}">
      <dgm:prSet/>
      <dgm:spPr/>
      <dgm:t>
        <a:bodyPr/>
        <a:lstStyle/>
        <a:p>
          <a:pPr rtl="0"/>
          <a:r>
            <a:rPr lang="hr-HR" dirty="0" smtClean="0">
              <a:solidFill>
                <a:schemeClr val="tx1"/>
              </a:solidFill>
            </a:rPr>
            <a:t>o</a:t>
          </a:r>
          <a:r>
            <a:rPr lang="vi-VN" dirty="0" smtClean="0">
              <a:solidFill>
                <a:schemeClr val="tx1"/>
              </a:solidFill>
            </a:rPr>
            <a:t>dgoj </a:t>
          </a:r>
          <a:r>
            <a:rPr lang="hr-HR" dirty="0" smtClean="0">
              <a:solidFill>
                <a:schemeClr val="tx1"/>
              </a:solidFill>
            </a:rPr>
            <a:t> i</a:t>
          </a:r>
          <a:r>
            <a:rPr lang="vi-VN" dirty="0" smtClean="0">
              <a:solidFill>
                <a:schemeClr val="tx1"/>
              </a:solidFill>
            </a:rPr>
            <a:t> osnovno obrazovanje </a:t>
          </a:r>
          <a:endParaRPr lang="hr-HR" dirty="0">
            <a:solidFill>
              <a:schemeClr val="tx1"/>
            </a:solidFill>
          </a:endParaRPr>
        </a:p>
      </dgm:t>
    </dgm:pt>
    <dgm:pt modelId="{4BFA6BBA-C317-4665-A3F8-BE76AD741DB6}" type="parTrans" cxnId="{81EB5B4B-D77B-41D6-B7D3-26E86044CCD8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EB2124B5-BDE5-421B-9144-CCFCB0B7F3B6}" type="sibTrans" cxnId="{81EB5B4B-D77B-41D6-B7D3-26E86044CCD8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4D36FBE5-2B68-4FF8-88D5-E4DF9FA89527}">
      <dgm:prSet/>
      <dgm:spPr/>
      <dgm:t>
        <a:bodyPr/>
        <a:lstStyle/>
        <a:p>
          <a:pPr rtl="0"/>
          <a:r>
            <a:rPr lang="vi-VN" dirty="0" smtClean="0">
              <a:solidFill>
                <a:schemeClr val="tx1"/>
              </a:solidFill>
            </a:rPr>
            <a:t>sport </a:t>
          </a:r>
          <a:endParaRPr lang="hr-HR" dirty="0">
            <a:solidFill>
              <a:schemeClr val="tx1"/>
            </a:solidFill>
          </a:endParaRPr>
        </a:p>
      </dgm:t>
    </dgm:pt>
    <dgm:pt modelId="{A1EEC9F7-F15C-420F-B031-669FB4B8EB16}" type="parTrans" cxnId="{CF3BC612-5731-4245-BE79-D3AC3921258F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CD0BC2E3-9641-4360-A333-98C27468C72B}" type="sibTrans" cxnId="{CF3BC612-5731-4245-BE79-D3AC3921258F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20BE432C-065D-43B5-832A-553103241C1C}">
      <dgm:prSet/>
      <dgm:spPr/>
      <dgm:t>
        <a:bodyPr/>
        <a:lstStyle/>
        <a:p>
          <a:pPr rtl="0"/>
          <a:r>
            <a:rPr lang="vi-VN" dirty="0" smtClean="0">
              <a:solidFill>
                <a:schemeClr val="tx1"/>
              </a:solidFill>
            </a:rPr>
            <a:t>socijalna skrb </a:t>
          </a:r>
          <a:endParaRPr lang="hr-HR" dirty="0">
            <a:solidFill>
              <a:schemeClr val="tx1"/>
            </a:solidFill>
          </a:endParaRPr>
        </a:p>
      </dgm:t>
    </dgm:pt>
    <dgm:pt modelId="{FF4880B5-B7F6-4B52-934F-315473080357}" type="parTrans" cxnId="{A4E7F485-BC79-4945-AC17-56D0E6DAD8B6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D34B45B4-E47E-4E63-B290-28DBCA54BE99}" type="sibTrans" cxnId="{A4E7F485-BC79-4945-AC17-56D0E6DAD8B6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359A440B-230E-4150-AF64-DFB7AF035AA5}">
      <dgm:prSet/>
      <dgm:spPr/>
      <dgm:t>
        <a:bodyPr/>
        <a:lstStyle/>
        <a:p>
          <a:pPr rtl="0"/>
          <a:r>
            <a:rPr lang="vi-VN" dirty="0" smtClean="0">
              <a:solidFill>
                <a:schemeClr val="tx1"/>
              </a:solidFill>
            </a:rPr>
            <a:t>zaštita i unapređenje okoliš</a:t>
          </a:r>
          <a:r>
            <a:rPr lang="hr-HR" dirty="0" smtClean="0">
              <a:solidFill>
                <a:schemeClr val="tx1"/>
              </a:solidFill>
            </a:rPr>
            <a:t>a</a:t>
          </a:r>
          <a:endParaRPr lang="hr-HR" dirty="0">
            <a:solidFill>
              <a:schemeClr val="tx1"/>
            </a:solidFill>
          </a:endParaRPr>
        </a:p>
      </dgm:t>
    </dgm:pt>
    <dgm:pt modelId="{3BEE3242-821F-47EC-9F87-BCCACEA83C71}" type="parTrans" cxnId="{0465A84A-A015-4111-ABDE-7BB84C48901A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2CC55AB8-2E0F-4F90-A384-49B4FB0C32CB}" type="sibTrans" cxnId="{0465A84A-A015-4111-ABDE-7BB84C48901A}">
      <dgm:prSet/>
      <dgm:spPr/>
      <dgm:t>
        <a:bodyPr/>
        <a:lstStyle/>
        <a:p>
          <a:endParaRPr lang="hr-HR">
            <a:solidFill>
              <a:schemeClr val="tx1"/>
            </a:solidFill>
          </a:endParaRPr>
        </a:p>
      </dgm:t>
    </dgm:pt>
    <dgm:pt modelId="{54BB48EE-537B-474B-9FD4-D14AFE85D3A8}" type="pres">
      <dgm:prSet presAssocID="{23992181-2D7D-45B7-B619-AF8B5DE3494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1B99DDC0-217C-4FC5-A3F6-D12BE6D900BC}" type="pres">
      <dgm:prSet presAssocID="{140C2F1B-C7F4-4A0D-AA91-084C9BFBD25A}" presName="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2070576-0428-4AC2-BAE7-69C8ACD7396C}" type="pres">
      <dgm:prSet presAssocID="{140C2F1B-C7F4-4A0D-AA91-084C9BFBD25A}" presName="spNode" presStyleCnt="0"/>
      <dgm:spPr/>
    </dgm:pt>
    <dgm:pt modelId="{7418CB9E-2285-4073-894F-85FA505EA6CD}" type="pres">
      <dgm:prSet presAssocID="{BE60EED4-B58B-4774-B7AC-00FA4A6BCF5E}" presName="sibTrans" presStyleLbl="sibTrans1D1" presStyleIdx="0" presStyleCnt="11"/>
      <dgm:spPr/>
      <dgm:t>
        <a:bodyPr/>
        <a:lstStyle/>
        <a:p>
          <a:endParaRPr lang="hr-HR"/>
        </a:p>
      </dgm:t>
    </dgm:pt>
    <dgm:pt modelId="{BA01A2C7-3FF5-40C7-B309-357B80F3D5A7}" type="pres">
      <dgm:prSet presAssocID="{E5E3E342-57D3-4A89-805D-123D5037805A}" presName="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8C87E3B-668B-4CA8-A1AC-63720612679A}" type="pres">
      <dgm:prSet presAssocID="{E5E3E342-57D3-4A89-805D-123D5037805A}" presName="spNode" presStyleCnt="0"/>
      <dgm:spPr/>
    </dgm:pt>
    <dgm:pt modelId="{ACAA8C52-0249-49BA-B2BC-EA1EC08E858A}" type="pres">
      <dgm:prSet presAssocID="{79821E5A-1C9B-4985-950B-7AAD7FFFF72E}" presName="sibTrans" presStyleLbl="sibTrans1D1" presStyleIdx="1" presStyleCnt="11"/>
      <dgm:spPr/>
      <dgm:t>
        <a:bodyPr/>
        <a:lstStyle/>
        <a:p>
          <a:endParaRPr lang="hr-HR"/>
        </a:p>
      </dgm:t>
    </dgm:pt>
    <dgm:pt modelId="{E6758D7D-B1E8-435B-AFA6-BF222F02F24B}" type="pres">
      <dgm:prSet presAssocID="{5EC0B0E1-80C6-42F6-B7D8-1BCD81DA7E5D}" presName="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79381C6-6F01-4755-A164-7A8F05B86697}" type="pres">
      <dgm:prSet presAssocID="{5EC0B0E1-80C6-42F6-B7D8-1BCD81DA7E5D}" presName="spNode" presStyleCnt="0"/>
      <dgm:spPr/>
    </dgm:pt>
    <dgm:pt modelId="{1F3982E6-A701-4D72-B7E9-9CC2C6B047F2}" type="pres">
      <dgm:prSet presAssocID="{2C26AF98-253F-466A-8D67-8229D5DDFB17}" presName="sibTrans" presStyleLbl="sibTrans1D1" presStyleIdx="2" presStyleCnt="11"/>
      <dgm:spPr/>
      <dgm:t>
        <a:bodyPr/>
        <a:lstStyle/>
        <a:p>
          <a:endParaRPr lang="hr-HR"/>
        </a:p>
      </dgm:t>
    </dgm:pt>
    <dgm:pt modelId="{EEC40A0F-BA3E-42EB-A280-E50D9C6730F4}" type="pres">
      <dgm:prSet presAssocID="{FCBBCC35-A3EF-48A6-AA49-6A7CD99BEA9B}" presName="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0127804-B143-4B9F-AACB-C011CA3E32D2}" type="pres">
      <dgm:prSet presAssocID="{FCBBCC35-A3EF-48A6-AA49-6A7CD99BEA9B}" presName="spNode" presStyleCnt="0"/>
      <dgm:spPr/>
    </dgm:pt>
    <dgm:pt modelId="{DEF0FA82-EC41-4302-86BF-75CE21D84E92}" type="pres">
      <dgm:prSet presAssocID="{76F4084F-6550-44F7-A1AE-415EC2C99F93}" presName="sibTrans" presStyleLbl="sibTrans1D1" presStyleIdx="3" presStyleCnt="11"/>
      <dgm:spPr/>
      <dgm:t>
        <a:bodyPr/>
        <a:lstStyle/>
        <a:p>
          <a:endParaRPr lang="hr-HR"/>
        </a:p>
      </dgm:t>
    </dgm:pt>
    <dgm:pt modelId="{76F37EAE-DE1C-400D-A319-D503F0049A56}" type="pres">
      <dgm:prSet presAssocID="{DE7EAF74-AD6E-4BA9-913A-E980F6ECDDA4}" presName="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B9B27A7-D16E-4262-8E58-E046C3F58C0A}" type="pres">
      <dgm:prSet presAssocID="{DE7EAF74-AD6E-4BA9-913A-E980F6ECDDA4}" presName="spNode" presStyleCnt="0"/>
      <dgm:spPr/>
    </dgm:pt>
    <dgm:pt modelId="{374B826A-02B2-436E-BF26-8EFC761E99C0}" type="pres">
      <dgm:prSet presAssocID="{8015DAEB-492B-439F-B305-49B44182D818}" presName="sibTrans" presStyleLbl="sibTrans1D1" presStyleIdx="4" presStyleCnt="11"/>
      <dgm:spPr/>
      <dgm:t>
        <a:bodyPr/>
        <a:lstStyle/>
        <a:p>
          <a:endParaRPr lang="hr-HR"/>
        </a:p>
      </dgm:t>
    </dgm:pt>
    <dgm:pt modelId="{7858E2DE-33E3-4903-A92C-12AD16C55D7F}" type="pres">
      <dgm:prSet presAssocID="{34989AD5-0081-41FA-8FC3-CE1758588425}" presName="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BCC2586-01E5-46FF-A3D2-5E1E5D12813C}" type="pres">
      <dgm:prSet presAssocID="{34989AD5-0081-41FA-8FC3-CE1758588425}" presName="spNode" presStyleCnt="0"/>
      <dgm:spPr/>
    </dgm:pt>
    <dgm:pt modelId="{7FBFC9AA-5F33-4123-B2E8-B583C67458FA}" type="pres">
      <dgm:prSet presAssocID="{FDF1CB5A-31E8-4F90-ABAA-F64D65258CD3}" presName="sibTrans" presStyleLbl="sibTrans1D1" presStyleIdx="5" presStyleCnt="11"/>
      <dgm:spPr/>
      <dgm:t>
        <a:bodyPr/>
        <a:lstStyle/>
        <a:p>
          <a:endParaRPr lang="hr-HR"/>
        </a:p>
      </dgm:t>
    </dgm:pt>
    <dgm:pt modelId="{21B15FA4-4A99-4AA9-A5E4-0ABDD31CAEA6}" type="pres">
      <dgm:prSet presAssocID="{3FE892A8-960A-4B85-9DAB-6CDDE65D52A3}" presName="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60FF7B4-C6DD-470B-9BD9-A5BF3EF37980}" type="pres">
      <dgm:prSet presAssocID="{3FE892A8-960A-4B85-9DAB-6CDDE65D52A3}" presName="spNode" presStyleCnt="0"/>
      <dgm:spPr/>
    </dgm:pt>
    <dgm:pt modelId="{41FDE0C3-65AA-455B-9105-933A2FE8D04A}" type="pres">
      <dgm:prSet presAssocID="{E93A76E7-0807-45BA-A933-F343DC2C59A0}" presName="sibTrans" presStyleLbl="sibTrans1D1" presStyleIdx="6" presStyleCnt="11"/>
      <dgm:spPr/>
      <dgm:t>
        <a:bodyPr/>
        <a:lstStyle/>
        <a:p>
          <a:endParaRPr lang="hr-HR"/>
        </a:p>
      </dgm:t>
    </dgm:pt>
    <dgm:pt modelId="{709B3D19-D94F-4F5B-B2BE-7718C16C4955}" type="pres">
      <dgm:prSet presAssocID="{EA1612F1-3A44-4E03-B180-789FD7061DA3}" presName="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BC0927A-ECC4-4214-9466-8112B6A457DD}" type="pres">
      <dgm:prSet presAssocID="{EA1612F1-3A44-4E03-B180-789FD7061DA3}" presName="spNode" presStyleCnt="0"/>
      <dgm:spPr/>
    </dgm:pt>
    <dgm:pt modelId="{1F11E182-1077-4A57-8186-870CDFE1B698}" type="pres">
      <dgm:prSet presAssocID="{EB2124B5-BDE5-421B-9144-CCFCB0B7F3B6}" presName="sibTrans" presStyleLbl="sibTrans1D1" presStyleIdx="7" presStyleCnt="11"/>
      <dgm:spPr/>
      <dgm:t>
        <a:bodyPr/>
        <a:lstStyle/>
        <a:p>
          <a:endParaRPr lang="hr-HR"/>
        </a:p>
      </dgm:t>
    </dgm:pt>
    <dgm:pt modelId="{9D031011-9FF1-4F5F-BB7F-371A97016052}" type="pres">
      <dgm:prSet presAssocID="{4D36FBE5-2B68-4FF8-88D5-E4DF9FA89527}" presName="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B7B8771-78BB-4FE0-9D83-2562DFA2D09E}" type="pres">
      <dgm:prSet presAssocID="{4D36FBE5-2B68-4FF8-88D5-E4DF9FA89527}" presName="spNode" presStyleCnt="0"/>
      <dgm:spPr/>
    </dgm:pt>
    <dgm:pt modelId="{686C175E-C3E8-460B-B9FA-31FC86FCC03B}" type="pres">
      <dgm:prSet presAssocID="{CD0BC2E3-9641-4360-A333-98C27468C72B}" presName="sibTrans" presStyleLbl="sibTrans1D1" presStyleIdx="8" presStyleCnt="11"/>
      <dgm:spPr/>
      <dgm:t>
        <a:bodyPr/>
        <a:lstStyle/>
        <a:p>
          <a:endParaRPr lang="hr-HR"/>
        </a:p>
      </dgm:t>
    </dgm:pt>
    <dgm:pt modelId="{B18909F0-AB82-4F9F-A78F-C59D60A93D6F}" type="pres">
      <dgm:prSet presAssocID="{20BE432C-065D-43B5-832A-553103241C1C}" presName="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931824FF-B4BF-42B0-ACE8-5B567FDF5829}" type="pres">
      <dgm:prSet presAssocID="{20BE432C-065D-43B5-832A-553103241C1C}" presName="spNode" presStyleCnt="0"/>
      <dgm:spPr/>
    </dgm:pt>
    <dgm:pt modelId="{6E30BD3D-6DE5-4701-A57A-4D955ECAAF17}" type="pres">
      <dgm:prSet presAssocID="{D34B45B4-E47E-4E63-B290-28DBCA54BE99}" presName="sibTrans" presStyleLbl="sibTrans1D1" presStyleIdx="9" presStyleCnt="11"/>
      <dgm:spPr/>
      <dgm:t>
        <a:bodyPr/>
        <a:lstStyle/>
        <a:p>
          <a:endParaRPr lang="hr-HR"/>
        </a:p>
      </dgm:t>
    </dgm:pt>
    <dgm:pt modelId="{56BB9C37-6909-4039-A465-6E46E60E9AD8}" type="pres">
      <dgm:prSet presAssocID="{359A440B-230E-4150-AF64-DFB7AF035AA5}" presName="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C4591DA-7185-4AA5-A453-9CCD278D9506}" type="pres">
      <dgm:prSet presAssocID="{359A440B-230E-4150-AF64-DFB7AF035AA5}" presName="spNode" presStyleCnt="0"/>
      <dgm:spPr/>
    </dgm:pt>
    <dgm:pt modelId="{5F10800C-5413-4115-A9F5-85D4FBDB559B}" type="pres">
      <dgm:prSet presAssocID="{2CC55AB8-2E0F-4F90-A384-49B4FB0C32CB}" presName="sibTrans" presStyleLbl="sibTrans1D1" presStyleIdx="10" presStyleCnt="11"/>
      <dgm:spPr/>
      <dgm:t>
        <a:bodyPr/>
        <a:lstStyle/>
        <a:p>
          <a:endParaRPr lang="hr-HR"/>
        </a:p>
      </dgm:t>
    </dgm:pt>
  </dgm:ptLst>
  <dgm:cxnLst>
    <dgm:cxn modelId="{336C6F4C-6CDD-46A2-8ADD-DA77571F2A6C}" type="presOf" srcId="{79821E5A-1C9B-4985-950B-7AAD7FFFF72E}" destId="{ACAA8C52-0249-49BA-B2BC-EA1EC08E858A}" srcOrd="0" destOrd="0" presId="urn:microsoft.com/office/officeart/2005/8/layout/cycle6"/>
    <dgm:cxn modelId="{00CBF3A4-FA5B-4A2B-AA21-D8F5F8BA4E98}" type="presOf" srcId="{3FE892A8-960A-4B85-9DAB-6CDDE65D52A3}" destId="{21B15FA4-4A99-4AA9-A5E4-0ABDD31CAEA6}" srcOrd="0" destOrd="0" presId="urn:microsoft.com/office/officeart/2005/8/layout/cycle6"/>
    <dgm:cxn modelId="{4E694BF7-1386-4A0D-AA2A-608DCD91DB8A}" srcId="{23992181-2D7D-45B7-B619-AF8B5DE3494F}" destId="{3FE892A8-960A-4B85-9DAB-6CDDE65D52A3}" srcOrd="6" destOrd="0" parTransId="{3B749BEA-144F-427A-ADB7-9529F37DE7B2}" sibTransId="{E93A76E7-0807-45BA-A933-F343DC2C59A0}"/>
    <dgm:cxn modelId="{0465A84A-A015-4111-ABDE-7BB84C48901A}" srcId="{23992181-2D7D-45B7-B619-AF8B5DE3494F}" destId="{359A440B-230E-4150-AF64-DFB7AF035AA5}" srcOrd="10" destOrd="0" parTransId="{3BEE3242-821F-47EC-9F87-BCCACEA83C71}" sibTransId="{2CC55AB8-2E0F-4F90-A384-49B4FB0C32CB}"/>
    <dgm:cxn modelId="{E4062967-C57F-4F0A-8239-45345F50EB27}" type="presOf" srcId="{5EC0B0E1-80C6-42F6-B7D8-1BCD81DA7E5D}" destId="{E6758D7D-B1E8-435B-AFA6-BF222F02F24B}" srcOrd="0" destOrd="0" presId="urn:microsoft.com/office/officeart/2005/8/layout/cycle6"/>
    <dgm:cxn modelId="{D7D69BF7-F05F-4777-B9E9-C3EEA1C9A835}" type="presOf" srcId="{2C26AF98-253F-466A-8D67-8229D5DDFB17}" destId="{1F3982E6-A701-4D72-B7E9-9CC2C6B047F2}" srcOrd="0" destOrd="0" presId="urn:microsoft.com/office/officeart/2005/8/layout/cycle6"/>
    <dgm:cxn modelId="{13E2565E-E12E-4D58-B69F-D68DDED5C00A}" type="presOf" srcId="{BE60EED4-B58B-4774-B7AC-00FA4A6BCF5E}" destId="{7418CB9E-2285-4073-894F-85FA505EA6CD}" srcOrd="0" destOrd="0" presId="urn:microsoft.com/office/officeart/2005/8/layout/cycle6"/>
    <dgm:cxn modelId="{101F2A1A-D5B5-4706-BEA9-EF93DEBF3DF1}" type="presOf" srcId="{D34B45B4-E47E-4E63-B290-28DBCA54BE99}" destId="{6E30BD3D-6DE5-4701-A57A-4D955ECAAF17}" srcOrd="0" destOrd="0" presId="urn:microsoft.com/office/officeart/2005/8/layout/cycle6"/>
    <dgm:cxn modelId="{3E268046-EE0F-4722-B9C2-96B145CD06D8}" type="presOf" srcId="{8015DAEB-492B-439F-B305-49B44182D818}" destId="{374B826A-02B2-436E-BF26-8EFC761E99C0}" srcOrd="0" destOrd="0" presId="urn:microsoft.com/office/officeart/2005/8/layout/cycle6"/>
    <dgm:cxn modelId="{49079B55-F7CC-4C8D-A155-6EAE1FD5A561}" type="presOf" srcId="{FDF1CB5A-31E8-4F90-ABAA-F64D65258CD3}" destId="{7FBFC9AA-5F33-4123-B2E8-B583C67458FA}" srcOrd="0" destOrd="0" presId="urn:microsoft.com/office/officeart/2005/8/layout/cycle6"/>
    <dgm:cxn modelId="{72E6FE78-E643-45AA-89C6-166B3FE3E3CE}" type="presOf" srcId="{34989AD5-0081-41FA-8FC3-CE1758588425}" destId="{7858E2DE-33E3-4903-A92C-12AD16C55D7F}" srcOrd="0" destOrd="0" presId="urn:microsoft.com/office/officeart/2005/8/layout/cycle6"/>
    <dgm:cxn modelId="{A8EFE905-BCA2-48E4-845C-B0F8F53CE0D8}" type="presOf" srcId="{2CC55AB8-2E0F-4F90-A384-49B4FB0C32CB}" destId="{5F10800C-5413-4115-A9F5-85D4FBDB559B}" srcOrd="0" destOrd="0" presId="urn:microsoft.com/office/officeart/2005/8/layout/cycle6"/>
    <dgm:cxn modelId="{D599CE7A-029C-4E94-83AF-473812ED0272}" srcId="{23992181-2D7D-45B7-B619-AF8B5DE3494F}" destId="{FCBBCC35-A3EF-48A6-AA49-6A7CD99BEA9B}" srcOrd="3" destOrd="0" parTransId="{0AB686C3-F24A-491A-B69E-35BD78916264}" sibTransId="{76F4084F-6550-44F7-A1AE-415EC2C99F93}"/>
    <dgm:cxn modelId="{BCFE5187-658B-4F99-B520-8A6EAE1C912C}" type="presOf" srcId="{4D36FBE5-2B68-4FF8-88D5-E4DF9FA89527}" destId="{9D031011-9FF1-4F5F-BB7F-371A97016052}" srcOrd="0" destOrd="0" presId="urn:microsoft.com/office/officeart/2005/8/layout/cycle6"/>
    <dgm:cxn modelId="{CB964215-3C36-4F35-918C-6621477EF2B3}" type="presOf" srcId="{DE7EAF74-AD6E-4BA9-913A-E980F6ECDDA4}" destId="{76F37EAE-DE1C-400D-A319-D503F0049A56}" srcOrd="0" destOrd="0" presId="urn:microsoft.com/office/officeart/2005/8/layout/cycle6"/>
    <dgm:cxn modelId="{9B83C8BB-8A75-4F36-8B13-6161D8ED7BDF}" type="presOf" srcId="{E93A76E7-0807-45BA-A933-F343DC2C59A0}" destId="{41FDE0C3-65AA-455B-9105-933A2FE8D04A}" srcOrd="0" destOrd="0" presId="urn:microsoft.com/office/officeart/2005/8/layout/cycle6"/>
    <dgm:cxn modelId="{AAE14CBA-30DF-4584-AA3E-49882FA56322}" type="presOf" srcId="{FCBBCC35-A3EF-48A6-AA49-6A7CD99BEA9B}" destId="{EEC40A0F-BA3E-42EB-A280-E50D9C6730F4}" srcOrd="0" destOrd="0" presId="urn:microsoft.com/office/officeart/2005/8/layout/cycle6"/>
    <dgm:cxn modelId="{6CD0BA7E-B7EE-4F55-A6F8-245E80B6D2F5}" srcId="{23992181-2D7D-45B7-B619-AF8B5DE3494F}" destId="{E5E3E342-57D3-4A89-805D-123D5037805A}" srcOrd="1" destOrd="0" parTransId="{CA9EB9F5-D801-4CD5-87D4-011DEC317290}" sibTransId="{79821E5A-1C9B-4985-950B-7AAD7FFFF72E}"/>
    <dgm:cxn modelId="{396154B8-985F-43C9-93A0-B1E4AB7AA63D}" type="presOf" srcId="{23992181-2D7D-45B7-B619-AF8B5DE3494F}" destId="{54BB48EE-537B-474B-9FD4-D14AFE85D3A8}" srcOrd="0" destOrd="0" presId="urn:microsoft.com/office/officeart/2005/8/layout/cycle6"/>
    <dgm:cxn modelId="{A1B58EEB-5CC4-4A74-9CED-DD04104302A9}" type="presOf" srcId="{140C2F1B-C7F4-4A0D-AA91-084C9BFBD25A}" destId="{1B99DDC0-217C-4FC5-A3F6-D12BE6D900BC}" srcOrd="0" destOrd="0" presId="urn:microsoft.com/office/officeart/2005/8/layout/cycle6"/>
    <dgm:cxn modelId="{1B1F8859-C7C5-4444-A373-159018CE96B7}" type="presOf" srcId="{76F4084F-6550-44F7-A1AE-415EC2C99F93}" destId="{DEF0FA82-EC41-4302-86BF-75CE21D84E92}" srcOrd="0" destOrd="0" presId="urn:microsoft.com/office/officeart/2005/8/layout/cycle6"/>
    <dgm:cxn modelId="{97693810-FBB8-4F5D-816B-25AAA1949D9E}" srcId="{23992181-2D7D-45B7-B619-AF8B5DE3494F}" destId="{DE7EAF74-AD6E-4BA9-913A-E980F6ECDDA4}" srcOrd="4" destOrd="0" parTransId="{3D2C1D1D-13AD-49E0-B131-10BA2B7D8A1F}" sibTransId="{8015DAEB-492B-439F-B305-49B44182D818}"/>
    <dgm:cxn modelId="{C104175B-AE0C-4A9D-8F06-39FC455EFCEC}" type="presOf" srcId="{CD0BC2E3-9641-4360-A333-98C27468C72B}" destId="{686C175E-C3E8-460B-B9FA-31FC86FCC03B}" srcOrd="0" destOrd="0" presId="urn:microsoft.com/office/officeart/2005/8/layout/cycle6"/>
    <dgm:cxn modelId="{CF3BC612-5731-4245-BE79-D3AC3921258F}" srcId="{23992181-2D7D-45B7-B619-AF8B5DE3494F}" destId="{4D36FBE5-2B68-4FF8-88D5-E4DF9FA89527}" srcOrd="8" destOrd="0" parTransId="{A1EEC9F7-F15C-420F-B031-669FB4B8EB16}" sibTransId="{CD0BC2E3-9641-4360-A333-98C27468C72B}"/>
    <dgm:cxn modelId="{27203D92-9A6C-4A53-AD6B-69651E4C4B1F}" type="presOf" srcId="{E5E3E342-57D3-4A89-805D-123D5037805A}" destId="{BA01A2C7-3FF5-40C7-B309-357B80F3D5A7}" srcOrd="0" destOrd="0" presId="urn:microsoft.com/office/officeart/2005/8/layout/cycle6"/>
    <dgm:cxn modelId="{81EB5B4B-D77B-41D6-B7D3-26E86044CCD8}" srcId="{23992181-2D7D-45B7-B619-AF8B5DE3494F}" destId="{EA1612F1-3A44-4E03-B180-789FD7061DA3}" srcOrd="7" destOrd="0" parTransId="{4BFA6BBA-C317-4665-A3F8-BE76AD741DB6}" sibTransId="{EB2124B5-BDE5-421B-9144-CCFCB0B7F3B6}"/>
    <dgm:cxn modelId="{25A0786F-40CC-4111-A5A1-9FC215A46ED1}" type="presOf" srcId="{359A440B-230E-4150-AF64-DFB7AF035AA5}" destId="{56BB9C37-6909-4039-A465-6E46E60E9AD8}" srcOrd="0" destOrd="0" presId="urn:microsoft.com/office/officeart/2005/8/layout/cycle6"/>
    <dgm:cxn modelId="{D5201116-4563-47F3-9BAE-0104002E7595}" type="presOf" srcId="{20BE432C-065D-43B5-832A-553103241C1C}" destId="{B18909F0-AB82-4F9F-A78F-C59D60A93D6F}" srcOrd="0" destOrd="0" presId="urn:microsoft.com/office/officeart/2005/8/layout/cycle6"/>
    <dgm:cxn modelId="{FF90F509-58B6-4D8A-8BE5-C833855600E8}" srcId="{23992181-2D7D-45B7-B619-AF8B5DE3494F}" destId="{140C2F1B-C7F4-4A0D-AA91-084C9BFBD25A}" srcOrd="0" destOrd="0" parTransId="{8227D725-12F7-4174-B3F7-C82A98907CF3}" sibTransId="{BE60EED4-B58B-4774-B7AC-00FA4A6BCF5E}"/>
    <dgm:cxn modelId="{A4E7F485-BC79-4945-AC17-56D0E6DAD8B6}" srcId="{23992181-2D7D-45B7-B619-AF8B5DE3494F}" destId="{20BE432C-065D-43B5-832A-553103241C1C}" srcOrd="9" destOrd="0" parTransId="{FF4880B5-B7F6-4B52-934F-315473080357}" sibTransId="{D34B45B4-E47E-4E63-B290-28DBCA54BE99}"/>
    <dgm:cxn modelId="{DA0CD437-8A0A-4E88-9C37-2362CCFE8792}" type="presOf" srcId="{EA1612F1-3A44-4E03-B180-789FD7061DA3}" destId="{709B3D19-D94F-4F5B-B2BE-7718C16C4955}" srcOrd="0" destOrd="0" presId="urn:microsoft.com/office/officeart/2005/8/layout/cycle6"/>
    <dgm:cxn modelId="{90E6D4C0-DF42-44A9-9677-28B994307499}" srcId="{23992181-2D7D-45B7-B619-AF8B5DE3494F}" destId="{34989AD5-0081-41FA-8FC3-CE1758588425}" srcOrd="5" destOrd="0" parTransId="{912672CC-8D7A-4D87-A944-B9449297E1EB}" sibTransId="{FDF1CB5A-31E8-4F90-ABAA-F64D65258CD3}"/>
    <dgm:cxn modelId="{772679B7-DE6E-47B2-9148-0178C0075965}" srcId="{23992181-2D7D-45B7-B619-AF8B5DE3494F}" destId="{5EC0B0E1-80C6-42F6-B7D8-1BCD81DA7E5D}" srcOrd="2" destOrd="0" parTransId="{766DAE58-F53B-4EB8-8EDB-22F22E10984C}" sibTransId="{2C26AF98-253F-466A-8D67-8229D5DDFB17}"/>
    <dgm:cxn modelId="{1DE9A3FD-A7F2-4F1A-B82A-416AF20152E0}" type="presOf" srcId="{EB2124B5-BDE5-421B-9144-CCFCB0B7F3B6}" destId="{1F11E182-1077-4A57-8186-870CDFE1B698}" srcOrd="0" destOrd="0" presId="urn:microsoft.com/office/officeart/2005/8/layout/cycle6"/>
    <dgm:cxn modelId="{F03EE892-3C6C-49DD-99B8-340D81B434E0}" type="presParOf" srcId="{54BB48EE-537B-474B-9FD4-D14AFE85D3A8}" destId="{1B99DDC0-217C-4FC5-A3F6-D12BE6D900BC}" srcOrd="0" destOrd="0" presId="urn:microsoft.com/office/officeart/2005/8/layout/cycle6"/>
    <dgm:cxn modelId="{E18F0AAE-7AE7-4E77-BF47-2745FD2FE45A}" type="presParOf" srcId="{54BB48EE-537B-474B-9FD4-D14AFE85D3A8}" destId="{52070576-0428-4AC2-BAE7-69C8ACD7396C}" srcOrd="1" destOrd="0" presId="urn:microsoft.com/office/officeart/2005/8/layout/cycle6"/>
    <dgm:cxn modelId="{8C847760-CD4E-4628-9000-F42F436473F6}" type="presParOf" srcId="{54BB48EE-537B-474B-9FD4-D14AFE85D3A8}" destId="{7418CB9E-2285-4073-894F-85FA505EA6CD}" srcOrd="2" destOrd="0" presId="urn:microsoft.com/office/officeart/2005/8/layout/cycle6"/>
    <dgm:cxn modelId="{C6ABE461-3A3B-4725-811E-96DED7C68E0F}" type="presParOf" srcId="{54BB48EE-537B-474B-9FD4-D14AFE85D3A8}" destId="{BA01A2C7-3FF5-40C7-B309-357B80F3D5A7}" srcOrd="3" destOrd="0" presId="urn:microsoft.com/office/officeart/2005/8/layout/cycle6"/>
    <dgm:cxn modelId="{29B09879-A256-4549-B5CA-1F76F493C2CF}" type="presParOf" srcId="{54BB48EE-537B-474B-9FD4-D14AFE85D3A8}" destId="{F8C87E3B-668B-4CA8-A1AC-63720612679A}" srcOrd="4" destOrd="0" presId="urn:microsoft.com/office/officeart/2005/8/layout/cycle6"/>
    <dgm:cxn modelId="{F4C7BD70-9D37-444C-8E7D-755816A6B197}" type="presParOf" srcId="{54BB48EE-537B-474B-9FD4-D14AFE85D3A8}" destId="{ACAA8C52-0249-49BA-B2BC-EA1EC08E858A}" srcOrd="5" destOrd="0" presId="urn:microsoft.com/office/officeart/2005/8/layout/cycle6"/>
    <dgm:cxn modelId="{5EE39C1F-5C73-4A32-A800-11777875E6AC}" type="presParOf" srcId="{54BB48EE-537B-474B-9FD4-D14AFE85D3A8}" destId="{E6758D7D-B1E8-435B-AFA6-BF222F02F24B}" srcOrd="6" destOrd="0" presId="urn:microsoft.com/office/officeart/2005/8/layout/cycle6"/>
    <dgm:cxn modelId="{A7C58001-C983-4746-BFC2-CD72E97C6618}" type="presParOf" srcId="{54BB48EE-537B-474B-9FD4-D14AFE85D3A8}" destId="{179381C6-6F01-4755-A164-7A8F05B86697}" srcOrd="7" destOrd="0" presId="urn:microsoft.com/office/officeart/2005/8/layout/cycle6"/>
    <dgm:cxn modelId="{C501C1B1-ACB3-4E3B-9A0C-FBC2599F0F7C}" type="presParOf" srcId="{54BB48EE-537B-474B-9FD4-D14AFE85D3A8}" destId="{1F3982E6-A701-4D72-B7E9-9CC2C6B047F2}" srcOrd="8" destOrd="0" presId="urn:microsoft.com/office/officeart/2005/8/layout/cycle6"/>
    <dgm:cxn modelId="{06426F76-4F7C-4B26-B281-B9A45BD6EDA8}" type="presParOf" srcId="{54BB48EE-537B-474B-9FD4-D14AFE85D3A8}" destId="{EEC40A0F-BA3E-42EB-A280-E50D9C6730F4}" srcOrd="9" destOrd="0" presId="urn:microsoft.com/office/officeart/2005/8/layout/cycle6"/>
    <dgm:cxn modelId="{61A32899-B118-40F0-BBE1-6AE17AAECC9C}" type="presParOf" srcId="{54BB48EE-537B-474B-9FD4-D14AFE85D3A8}" destId="{30127804-B143-4B9F-AACB-C011CA3E32D2}" srcOrd="10" destOrd="0" presId="urn:microsoft.com/office/officeart/2005/8/layout/cycle6"/>
    <dgm:cxn modelId="{DBB4B0D2-B22D-431E-8378-A1BB1543BF31}" type="presParOf" srcId="{54BB48EE-537B-474B-9FD4-D14AFE85D3A8}" destId="{DEF0FA82-EC41-4302-86BF-75CE21D84E92}" srcOrd="11" destOrd="0" presId="urn:microsoft.com/office/officeart/2005/8/layout/cycle6"/>
    <dgm:cxn modelId="{F99147AB-3269-4EA1-87DF-3CC7B38389D0}" type="presParOf" srcId="{54BB48EE-537B-474B-9FD4-D14AFE85D3A8}" destId="{76F37EAE-DE1C-400D-A319-D503F0049A56}" srcOrd="12" destOrd="0" presId="urn:microsoft.com/office/officeart/2005/8/layout/cycle6"/>
    <dgm:cxn modelId="{FB7F50F2-939D-4E8D-8338-F1AF9B8033BA}" type="presParOf" srcId="{54BB48EE-537B-474B-9FD4-D14AFE85D3A8}" destId="{4B9B27A7-D16E-4262-8E58-E046C3F58C0A}" srcOrd="13" destOrd="0" presId="urn:microsoft.com/office/officeart/2005/8/layout/cycle6"/>
    <dgm:cxn modelId="{74F2D0B5-95E9-4974-AE82-762D67999DE6}" type="presParOf" srcId="{54BB48EE-537B-474B-9FD4-D14AFE85D3A8}" destId="{374B826A-02B2-436E-BF26-8EFC761E99C0}" srcOrd="14" destOrd="0" presId="urn:microsoft.com/office/officeart/2005/8/layout/cycle6"/>
    <dgm:cxn modelId="{237BCDE2-481B-43A9-9C9D-8BE087430E3E}" type="presParOf" srcId="{54BB48EE-537B-474B-9FD4-D14AFE85D3A8}" destId="{7858E2DE-33E3-4903-A92C-12AD16C55D7F}" srcOrd="15" destOrd="0" presId="urn:microsoft.com/office/officeart/2005/8/layout/cycle6"/>
    <dgm:cxn modelId="{99BFE608-4E58-44ED-85EE-70CA36D2221A}" type="presParOf" srcId="{54BB48EE-537B-474B-9FD4-D14AFE85D3A8}" destId="{5BCC2586-01E5-46FF-A3D2-5E1E5D12813C}" srcOrd="16" destOrd="0" presId="urn:microsoft.com/office/officeart/2005/8/layout/cycle6"/>
    <dgm:cxn modelId="{6F27CF64-B079-486D-B6A6-5FDAE35A88EA}" type="presParOf" srcId="{54BB48EE-537B-474B-9FD4-D14AFE85D3A8}" destId="{7FBFC9AA-5F33-4123-B2E8-B583C67458FA}" srcOrd="17" destOrd="0" presId="urn:microsoft.com/office/officeart/2005/8/layout/cycle6"/>
    <dgm:cxn modelId="{390C380E-7332-41BF-973B-5241A7DC3983}" type="presParOf" srcId="{54BB48EE-537B-474B-9FD4-D14AFE85D3A8}" destId="{21B15FA4-4A99-4AA9-A5E4-0ABDD31CAEA6}" srcOrd="18" destOrd="0" presId="urn:microsoft.com/office/officeart/2005/8/layout/cycle6"/>
    <dgm:cxn modelId="{8C070098-6F0F-4973-A05B-716EB0E54404}" type="presParOf" srcId="{54BB48EE-537B-474B-9FD4-D14AFE85D3A8}" destId="{B60FF7B4-C6DD-470B-9BD9-A5BF3EF37980}" srcOrd="19" destOrd="0" presId="urn:microsoft.com/office/officeart/2005/8/layout/cycle6"/>
    <dgm:cxn modelId="{F025C914-8DF2-4BED-94F7-E0B2FA500AB1}" type="presParOf" srcId="{54BB48EE-537B-474B-9FD4-D14AFE85D3A8}" destId="{41FDE0C3-65AA-455B-9105-933A2FE8D04A}" srcOrd="20" destOrd="0" presId="urn:microsoft.com/office/officeart/2005/8/layout/cycle6"/>
    <dgm:cxn modelId="{EE2E5E28-CD02-4EA9-9894-2FF2ED8A8BEC}" type="presParOf" srcId="{54BB48EE-537B-474B-9FD4-D14AFE85D3A8}" destId="{709B3D19-D94F-4F5B-B2BE-7718C16C4955}" srcOrd="21" destOrd="0" presId="urn:microsoft.com/office/officeart/2005/8/layout/cycle6"/>
    <dgm:cxn modelId="{9BF3A2BC-0506-4019-9556-ADB604B494DD}" type="presParOf" srcId="{54BB48EE-537B-474B-9FD4-D14AFE85D3A8}" destId="{BBC0927A-ECC4-4214-9466-8112B6A457DD}" srcOrd="22" destOrd="0" presId="urn:microsoft.com/office/officeart/2005/8/layout/cycle6"/>
    <dgm:cxn modelId="{CC705C61-93D5-428A-8364-10562A2D6CB9}" type="presParOf" srcId="{54BB48EE-537B-474B-9FD4-D14AFE85D3A8}" destId="{1F11E182-1077-4A57-8186-870CDFE1B698}" srcOrd="23" destOrd="0" presId="urn:microsoft.com/office/officeart/2005/8/layout/cycle6"/>
    <dgm:cxn modelId="{2473B5FF-94A8-4D51-9C13-EF6F88157029}" type="presParOf" srcId="{54BB48EE-537B-474B-9FD4-D14AFE85D3A8}" destId="{9D031011-9FF1-4F5F-BB7F-371A97016052}" srcOrd="24" destOrd="0" presId="urn:microsoft.com/office/officeart/2005/8/layout/cycle6"/>
    <dgm:cxn modelId="{26BA8038-EE2F-4EB2-A051-A25C1E3F7C63}" type="presParOf" srcId="{54BB48EE-537B-474B-9FD4-D14AFE85D3A8}" destId="{DB7B8771-78BB-4FE0-9D83-2562DFA2D09E}" srcOrd="25" destOrd="0" presId="urn:microsoft.com/office/officeart/2005/8/layout/cycle6"/>
    <dgm:cxn modelId="{97C90E3D-AE28-48E4-93AA-72E0EF1B77B7}" type="presParOf" srcId="{54BB48EE-537B-474B-9FD4-D14AFE85D3A8}" destId="{686C175E-C3E8-460B-B9FA-31FC86FCC03B}" srcOrd="26" destOrd="0" presId="urn:microsoft.com/office/officeart/2005/8/layout/cycle6"/>
    <dgm:cxn modelId="{0536B104-2B13-4D79-ADFD-4766FE81410C}" type="presParOf" srcId="{54BB48EE-537B-474B-9FD4-D14AFE85D3A8}" destId="{B18909F0-AB82-4F9F-A78F-C59D60A93D6F}" srcOrd="27" destOrd="0" presId="urn:microsoft.com/office/officeart/2005/8/layout/cycle6"/>
    <dgm:cxn modelId="{C6490129-900C-47FC-9474-67EFA3FC6437}" type="presParOf" srcId="{54BB48EE-537B-474B-9FD4-D14AFE85D3A8}" destId="{931824FF-B4BF-42B0-ACE8-5B567FDF5829}" srcOrd="28" destOrd="0" presId="urn:microsoft.com/office/officeart/2005/8/layout/cycle6"/>
    <dgm:cxn modelId="{662795C0-319D-4A53-90EA-FCE34C5DE95E}" type="presParOf" srcId="{54BB48EE-537B-474B-9FD4-D14AFE85D3A8}" destId="{6E30BD3D-6DE5-4701-A57A-4D955ECAAF17}" srcOrd="29" destOrd="0" presId="urn:microsoft.com/office/officeart/2005/8/layout/cycle6"/>
    <dgm:cxn modelId="{DEC7E4AB-52B5-4C78-A8B3-8360F12F924D}" type="presParOf" srcId="{54BB48EE-537B-474B-9FD4-D14AFE85D3A8}" destId="{56BB9C37-6909-4039-A465-6E46E60E9AD8}" srcOrd="30" destOrd="0" presId="urn:microsoft.com/office/officeart/2005/8/layout/cycle6"/>
    <dgm:cxn modelId="{ECC09835-929B-4073-AE16-E35F6C4AC947}" type="presParOf" srcId="{54BB48EE-537B-474B-9FD4-D14AFE85D3A8}" destId="{CC4591DA-7185-4AA5-A453-9CCD278D9506}" srcOrd="31" destOrd="0" presId="urn:microsoft.com/office/officeart/2005/8/layout/cycle6"/>
    <dgm:cxn modelId="{ABEF661A-A0B1-41A1-8147-7421551BA1CC}" type="presParOf" srcId="{54BB48EE-537B-474B-9FD4-D14AFE85D3A8}" destId="{5F10800C-5413-4115-A9F5-85D4FBDB559B}" srcOrd="32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B8D713-8655-486A-9185-1C8DAB2A424D}">
      <dsp:nvSpPr>
        <dsp:cNvPr id="0" name=""/>
        <dsp:cNvSpPr/>
      </dsp:nvSpPr>
      <dsp:spPr>
        <a:xfrm>
          <a:off x="1512371" y="0"/>
          <a:ext cx="4525963" cy="45259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B468B6-FAF9-411D-8975-8730E695ED63}">
      <dsp:nvSpPr>
        <dsp:cNvPr id="0" name=""/>
        <dsp:cNvSpPr/>
      </dsp:nvSpPr>
      <dsp:spPr>
        <a:xfrm>
          <a:off x="3775352" y="455027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700" kern="1200" smtClean="0"/>
            <a:t>OPĆINSKO VIJEĆE</a:t>
          </a:r>
          <a:endParaRPr lang="hr-HR" sz="2700" kern="1200"/>
        </a:p>
      </dsp:txBody>
      <dsp:txXfrm>
        <a:off x="3775352" y="455027"/>
        <a:ext cx="2941875" cy="1071380"/>
      </dsp:txXfrm>
    </dsp:sp>
    <dsp:sp modelId="{EBF064D6-99FD-4C26-9BCA-D708BEC2ACD5}">
      <dsp:nvSpPr>
        <dsp:cNvPr id="0" name=""/>
        <dsp:cNvSpPr/>
      </dsp:nvSpPr>
      <dsp:spPr>
        <a:xfrm>
          <a:off x="3775352" y="1660330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700" kern="1200" smtClean="0"/>
            <a:t>URED NAČELNIKA</a:t>
          </a:r>
          <a:endParaRPr lang="hr-HR" sz="2700" kern="1200"/>
        </a:p>
      </dsp:txBody>
      <dsp:txXfrm>
        <a:off x="3775352" y="1660330"/>
        <a:ext cx="2941875" cy="1071380"/>
      </dsp:txXfrm>
    </dsp:sp>
    <dsp:sp modelId="{C2FC0163-4F34-4B02-88C9-FB0CA5C11F73}">
      <dsp:nvSpPr>
        <dsp:cNvPr id="0" name=""/>
        <dsp:cNvSpPr/>
      </dsp:nvSpPr>
      <dsp:spPr>
        <a:xfrm>
          <a:off x="3775352" y="2865632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700" kern="1200" smtClean="0"/>
            <a:t>JEDINSTVENI UPRAVNI ODJEL</a:t>
          </a:r>
          <a:endParaRPr lang="hr-HR" sz="2700" kern="1200"/>
        </a:p>
      </dsp:txBody>
      <dsp:txXfrm>
        <a:off x="3775352" y="2865632"/>
        <a:ext cx="2941875" cy="10713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D3768A8-2D22-461D-A386-61DF76BF1D95}">
      <dsp:nvSpPr>
        <dsp:cNvPr id="0" name=""/>
        <dsp:cNvSpPr/>
      </dsp:nvSpPr>
      <dsp:spPr>
        <a:xfrm rot="5400000">
          <a:off x="-734367" y="734367"/>
          <a:ext cx="3139321" cy="167058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b="1" kern="1200" dirty="0" smtClean="0"/>
            <a:t>ŠTO SE MOŽE SAZNATI IZ PRORAČUNA </a:t>
          </a:r>
          <a:endParaRPr lang="hr-HR" sz="2400" kern="1200" dirty="0"/>
        </a:p>
      </dsp:txBody>
      <dsp:txXfrm rot="5400000">
        <a:off x="-734367" y="734367"/>
        <a:ext cx="3139321" cy="1670585"/>
      </dsp:txXfrm>
    </dsp:sp>
    <dsp:sp modelId="{D3CC3337-3B9F-4F8A-8F27-E53AF8E6A72B}">
      <dsp:nvSpPr>
        <dsp:cNvPr id="0" name=""/>
        <dsp:cNvSpPr/>
      </dsp:nvSpPr>
      <dsp:spPr>
        <a:xfrm rot="5400000">
          <a:off x="1771510" y="-100925"/>
          <a:ext cx="2304028" cy="25058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100" b="1" i="1" kern="1200" dirty="0" smtClean="0"/>
            <a:t>Koliki i koji su ukupni prihodi Općine?</a:t>
          </a:r>
          <a:endParaRPr lang="hr-HR" sz="1100" kern="120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100" b="1" i="1" kern="1200" dirty="0" smtClean="0"/>
            <a:t>Koliki su ukupni rashodi Općine? </a:t>
          </a:r>
          <a:endParaRPr lang="hr-HR" sz="1100" kern="120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100" b="1" i="1" kern="1200" dirty="0" smtClean="0"/>
            <a:t>Što sve Općina financira? </a:t>
          </a:r>
          <a:endParaRPr lang="hr-HR" sz="1100" kern="120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100" b="1" i="1" kern="1200" dirty="0" smtClean="0"/>
            <a:t>Koliko se troši na funkcioniranje Općine? </a:t>
          </a:r>
          <a:endParaRPr lang="hr-HR" sz="1100" kern="120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100" b="1" i="1" kern="1200" dirty="0" smtClean="0"/>
            <a:t>Koliko sredstava Općina izdvaja za financiranje dječjih vrtića a koliko za osnovno školstvo i socijalnu skrb? </a:t>
          </a:r>
          <a:endParaRPr lang="hr-HR" sz="1100" kern="120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100" b="1" i="1" kern="1200" dirty="0" smtClean="0"/>
            <a:t>Koliko se ulaže u održavanje i izgradnju komunalne infrastrukture?</a:t>
          </a:r>
          <a:endParaRPr lang="hr-HR" sz="1100" b="1" i="1" kern="1200" dirty="0"/>
        </a:p>
      </dsp:txBody>
      <dsp:txXfrm rot="5400000">
        <a:off x="1771510" y="-100925"/>
        <a:ext cx="2304028" cy="250587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6BA4C1-E147-46B5-83D4-3284AE9A33A2}">
      <dsp:nvSpPr>
        <dsp:cNvPr id="0" name=""/>
        <dsp:cNvSpPr/>
      </dsp:nvSpPr>
      <dsp:spPr>
        <a:xfrm>
          <a:off x="7764" y="563946"/>
          <a:ext cx="2320644" cy="13923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0" i="0" u="none" strike="noStrike" kern="1200" dirty="0" smtClean="0">
              <a:solidFill>
                <a:srgbClr val="000000"/>
              </a:solidFill>
              <a:latin typeface="Arial"/>
            </a:rPr>
            <a:t>Zakon o proračunu (Narodne novine br. 87/08, 136/12 i 15/15</a:t>
          </a:r>
          <a:endParaRPr lang="hr-HR" sz="1400" kern="1200" dirty="0"/>
        </a:p>
      </dsp:txBody>
      <dsp:txXfrm>
        <a:off x="7764" y="563946"/>
        <a:ext cx="2320644" cy="1392386"/>
      </dsp:txXfrm>
    </dsp:sp>
    <dsp:sp modelId="{2AB73480-4658-4A7D-8A82-A170B643EF3F}">
      <dsp:nvSpPr>
        <dsp:cNvPr id="0" name=""/>
        <dsp:cNvSpPr/>
      </dsp:nvSpPr>
      <dsp:spPr>
        <a:xfrm>
          <a:off x="2560473" y="972379"/>
          <a:ext cx="491976" cy="5755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2400" kern="1200"/>
        </a:p>
      </dsp:txBody>
      <dsp:txXfrm>
        <a:off x="2560473" y="972379"/>
        <a:ext cx="491976" cy="575519"/>
      </dsp:txXfrm>
    </dsp:sp>
    <dsp:sp modelId="{55B62EA8-EDE2-496F-A60A-3C6B3478ACA9}">
      <dsp:nvSpPr>
        <dsp:cNvPr id="0" name=""/>
        <dsp:cNvSpPr/>
      </dsp:nvSpPr>
      <dsp:spPr>
        <a:xfrm>
          <a:off x="3256666" y="563946"/>
          <a:ext cx="2320644" cy="13923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b="0" i="0" u="none" strike="noStrike" kern="1200" dirty="0" smtClean="0">
              <a:solidFill>
                <a:srgbClr val="000000"/>
              </a:solidFill>
              <a:latin typeface="Arial"/>
            </a:rPr>
            <a:t>2. Smjernice ekonomske i fiskalne politike za razdoblje 2016. - 2018. godine</a:t>
          </a:r>
          <a:br>
            <a:rPr lang="hr-HR" sz="1400" b="0" i="0" u="none" strike="noStrike" kern="1200" dirty="0" smtClean="0">
              <a:solidFill>
                <a:srgbClr val="000000"/>
              </a:solidFill>
              <a:latin typeface="Arial"/>
            </a:rPr>
          </a:br>
          <a:r>
            <a:rPr lang="hr-HR" sz="1400" b="0" i="0" u="none" strike="noStrike" kern="1200" dirty="0" smtClean="0">
              <a:solidFill>
                <a:srgbClr val="000000"/>
              </a:solidFill>
              <a:latin typeface="Arial"/>
            </a:rPr>
            <a:t>VLADA RH</a:t>
          </a:r>
          <a:endParaRPr lang="hr-HR" sz="1400" kern="1200" dirty="0"/>
        </a:p>
      </dsp:txBody>
      <dsp:txXfrm>
        <a:off x="3256666" y="563946"/>
        <a:ext cx="2320644" cy="1392386"/>
      </dsp:txXfrm>
    </dsp:sp>
    <dsp:sp modelId="{FA9A7DDB-BFD5-4308-9A1B-9D0471ADF083}">
      <dsp:nvSpPr>
        <dsp:cNvPr id="0" name=""/>
        <dsp:cNvSpPr/>
      </dsp:nvSpPr>
      <dsp:spPr>
        <a:xfrm>
          <a:off x="5809375" y="972379"/>
          <a:ext cx="491976" cy="5755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2400" kern="1200"/>
        </a:p>
      </dsp:txBody>
      <dsp:txXfrm>
        <a:off x="5809375" y="972379"/>
        <a:ext cx="491976" cy="575519"/>
      </dsp:txXfrm>
    </dsp:sp>
    <dsp:sp modelId="{B0AF6DDB-54B8-4743-899B-5E1395A7E943}">
      <dsp:nvSpPr>
        <dsp:cNvPr id="0" name=""/>
        <dsp:cNvSpPr/>
      </dsp:nvSpPr>
      <dsp:spPr>
        <a:xfrm>
          <a:off x="6505569" y="563946"/>
          <a:ext cx="2320644" cy="13923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0" i="0" u="none" strike="noStrike" kern="1200" dirty="0" smtClean="0">
              <a:solidFill>
                <a:srgbClr val="000000"/>
              </a:solidFill>
              <a:latin typeface="Arial"/>
            </a:rPr>
            <a:t>3. Upute za izradu Proračuna JL(R)S                   (do 15. kolovoza)</a:t>
          </a:r>
          <a:br>
            <a:rPr lang="pl-PL" sz="1400" b="0" i="0" u="none" strike="noStrike" kern="1200" dirty="0" smtClean="0">
              <a:solidFill>
                <a:srgbClr val="000000"/>
              </a:solidFill>
              <a:latin typeface="Arial"/>
            </a:rPr>
          </a:br>
          <a:r>
            <a:rPr lang="pl-PL" sz="1400" b="0" i="0" u="none" strike="noStrike" kern="1200" dirty="0" smtClean="0">
              <a:solidFill>
                <a:srgbClr val="000000"/>
              </a:solidFill>
              <a:latin typeface="Arial"/>
            </a:rPr>
            <a:t>MINISTARSTVO  FINANCIJA</a:t>
          </a:r>
          <a:endParaRPr lang="hr-HR" sz="1400" kern="1200" dirty="0"/>
        </a:p>
      </dsp:txBody>
      <dsp:txXfrm>
        <a:off x="6505569" y="563946"/>
        <a:ext cx="2320644" cy="139238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6BA4C1-E147-46B5-83D4-3284AE9A33A2}">
      <dsp:nvSpPr>
        <dsp:cNvPr id="0" name=""/>
        <dsp:cNvSpPr/>
      </dsp:nvSpPr>
      <dsp:spPr>
        <a:xfrm>
          <a:off x="7764" y="172337"/>
          <a:ext cx="2320644" cy="21756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b="0" i="0" u="none" strike="noStrike" kern="1200" dirty="0" smtClean="0">
              <a:solidFill>
                <a:srgbClr val="000000"/>
              </a:solidFill>
              <a:latin typeface="Arial"/>
            </a:rPr>
            <a:t>4. Načelnik je utvrdio Prijedlog proračuna i dostavio ga Općinskom vijeću (rok 15.studenog) OPĆINA JELENJE</a:t>
          </a:r>
          <a:endParaRPr lang="hr-HR" sz="1400" kern="1200" dirty="0"/>
        </a:p>
      </dsp:txBody>
      <dsp:txXfrm>
        <a:off x="7764" y="172337"/>
        <a:ext cx="2320644" cy="2175604"/>
      </dsp:txXfrm>
    </dsp:sp>
    <dsp:sp modelId="{2AB73480-4658-4A7D-8A82-A170B643EF3F}">
      <dsp:nvSpPr>
        <dsp:cNvPr id="0" name=""/>
        <dsp:cNvSpPr/>
      </dsp:nvSpPr>
      <dsp:spPr>
        <a:xfrm>
          <a:off x="2560473" y="972379"/>
          <a:ext cx="491976" cy="5755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100" kern="1200"/>
        </a:p>
      </dsp:txBody>
      <dsp:txXfrm>
        <a:off x="2560473" y="972379"/>
        <a:ext cx="491976" cy="575519"/>
      </dsp:txXfrm>
    </dsp:sp>
    <dsp:sp modelId="{55B62EA8-EDE2-496F-A60A-3C6B3478ACA9}">
      <dsp:nvSpPr>
        <dsp:cNvPr id="0" name=""/>
        <dsp:cNvSpPr/>
      </dsp:nvSpPr>
      <dsp:spPr>
        <a:xfrm>
          <a:off x="3256666" y="172337"/>
          <a:ext cx="2320644" cy="21756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b="0" i="0" u="none" strike="noStrike" kern="1200" dirty="0" smtClean="0">
              <a:solidFill>
                <a:srgbClr val="000000"/>
              </a:solidFill>
              <a:latin typeface="Arial"/>
            </a:rPr>
            <a:t>5. Raspravljala su o Prijedlogu Proračuna, prije održavanja javne sjednice Općinskog vijeća.</a:t>
          </a:r>
          <a:br>
            <a:rPr lang="hr-HR" sz="1400" b="0" i="0" u="none" strike="noStrike" kern="1200" dirty="0" smtClean="0">
              <a:solidFill>
                <a:srgbClr val="000000"/>
              </a:solidFill>
              <a:latin typeface="Arial"/>
            </a:rPr>
          </a:br>
          <a:r>
            <a:rPr lang="hr-HR" sz="1400" b="0" i="0" u="none" strike="noStrike" kern="1200" dirty="0" smtClean="0">
              <a:solidFill>
                <a:srgbClr val="000000"/>
              </a:solidFill>
              <a:latin typeface="Arial"/>
            </a:rPr>
            <a:t>RADNA TIJELA (ODBORI)</a:t>
          </a:r>
          <a:endParaRPr lang="hr-HR" sz="1400" kern="1200" dirty="0"/>
        </a:p>
      </dsp:txBody>
      <dsp:txXfrm>
        <a:off x="3256666" y="172337"/>
        <a:ext cx="2320644" cy="2175604"/>
      </dsp:txXfrm>
    </dsp:sp>
    <dsp:sp modelId="{FA9A7DDB-BFD5-4308-9A1B-9D0471ADF083}">
      <dsp:nvSpPr>
        <dsp:cNvPr id="0" name=""/>
        <dsp:cNvSpPr/>
      </dsp:nvSpPr>
      <dsp:spPr>
        <a:xfrm>
          <a:off x="5809375" y="972379"/>
          <a:ext cx="491976" cy="5755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100" kern="1200"/>
        </a:p>
      </dsp:txBody>
      <dsp:txXfrm>
        <a:off x="5809375" y="972379"/>
        <a:ext cx="491976" cy="575519"/>
      </dsp:txXfrm>
    </dsp:sp>
    <dsp:sp modelId="{B0AF6DDB-54B8-4743-899B-5E1395A7E943}">
      <dsp:nvSpPr>
        <dsp:cNvPr id="0" name=""/>
        <dsp:cNvSpPr/>
      </dsp:nvSpPr>
      <dsp:spPr>
        <a:xfrm>
          <a:off x="6505569" y="172337"/>
          <a:ext cx="2320644" cy="21756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b="0" i="0" u="none" strike="noStrike" kern="1200" dirty="0" smtClean="0">
              <a:solidFill>
                <a:srgbClr val="000000"/>
              </a:solidFill>
              <a:latin typeface="Arial"/>
            </a:rPr>
            <a:t>6. Na javnoj sjednici donesen je Proračun Općine Jelenje za 2016. i projekcije za 2017. i 2018.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b="0" i="0" u="none" strike="noStrike" kern="1200" dirty="0" smtClean="0">
              <a:solidFill>
                <a:srgbClr val="000000"/>
              </a:solidFill>
              <a:latin typeface="Arial"/>
            </a:rPr>
            <a:t>* U slučaju da Općinsko vijeće nije usvojilo Proračun - Odluka o privremenom financiranju; prijevremeni izbori.</a:t>
          </a:r>
          <a:br>
            <a:rPr lang="hr-HR" sz="1400" b="0" i="0" u="none" strike="noStrike" kern="1200" dirty="0" smtClean="0">
              <a:solidFill>
                <a:srgbClr val="000000"/>
              </a:solidFill>
              <a:latin typeface="Arial"/>
            </a:rPr>
          </a:br>
          <a:r>
            <a:rPr lang="hr-HR" sz="1400" b="0" i="0" u="none" strike="noStrike" kern="1200" dirty="0" smtClean="0">
              <a:solidFill>
                <a:srgbClr val="000000"/>
              </a:solidFill>
              <a:latin typeface="Arial"/>
            </a:rPr>
            <a:t>OPĆINSKO VIJEĆE</a:t>
          </a:r>
          <a:endParaRPr lang="hr-HR" sz="1400" kern="1200" dirty="0"/>
        </a:p>
      </dsp:txBody>
      <dsp:txXfrm>
        <a:off x="6505569" y="172337"/>
        <a:ext cx="2320644" cy="217560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A7FA58-8C87-4C59-AA40-736C246BD126}">
      <dsp:nvSpPr>
        <dsp:cNvPr id="0" name=""/>
        <dsp:cNvSpPr/>
      </dsp:nvSpPr>
      <dsp:spPr>
        <a:xfrm>
          <a:off x="0" y="360036"/>
          <a:ext cx="3600400" cy="1359130"/>
        </a:xfrm>
        <a:prstGeom prst="rightArrow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254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74440A-4D6C-4DA9-A942-7CD7A48F2450}">
      <dsp:nvSpPr>
        <dsp:cNvPr id="0" name=""/>
        <dsp:cNvSpPr/>
      </dsp:nvSpPr>
      <dsp:spPr>
        <a:xfrm>
          <a:off x="290422" y="596321"/>
          <a:ext cx="2949937" cy="679565"/>
        </a:xfrm>
        <a:prstGeom prst="rect">
          <a:avLst/>
        </a:prstGeom>
        <a:noFill/>
        <a:ln>
          <a:noFill/>
        </a:ln>
        <a:effectLst/>
        <a:scene3d>
          <a:camera prst="isometricLeftDown">
            <a:rot lat="0" lon="2400000" rev="1800000"/>
          </a:camera>
          <a:lightRig rig="threePt" dir="t"/>
        </a:scene3d>
        <a:sp3d z="25400"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0" bIns="1422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Da li znate da Općina Jelenje nije nikada uvela prirez?</a:t>
          </a:r>
          <a:endParaRPr lang="hr-HR" sz="1400" kern="1200" dirty="0"/>
        </a:p>
      </dsp:txBody>
      <dsp:txXfrm>
        <a:off x="290422" y="596321"/>
        <a:ext cx="2949937" cy="67956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99DDC0-217C-4FC5-A3F6-D12BE6D900BC}">
      <dsp:nvSpPr>
        <dsp:cNvPr id="0" name=""/>
        <dsp:cNvSpPr/>
      </dsp:nvSpPr>
      <dsp:spPr>
        <a:xfrm>
          <a:off x="3570724" y="3792"/>
          <a:ext cx="923446" cy="600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700" kern="1200" dirty="0" smtClean="0">
              <a:solidFill>
                <a:schemeClr val="tx1"/>
              </a:solidFill>
            </a:rPr>
            <a:t>p</a:t>
          </a:r>
          <a:r>
            <a:rPr lang="vi-VN" sz="700" kern="1200" dirty="0" smtClean="0">
              <a:solidFill>
                <a:schemeClr val="tx1"/>
              </a:solidFill>
            </a:rPr>
            <a:t>oslovi od lokalnog značaja kojima se ostvaruju potrebe građana </a:t>
          </a:r>
          <a:r>
            <a:rPr lang="hr-HR" sz="700" kern="1200" dirty="0" smtClean="0">
              <a:solidFill>
                <a:schemeClr val="tx1"/>
              </a:solidFill>
            </a:rPr>
            <a:t>Općine</a:t>
          </a:r>
          <a:endParaRPr lang="hr-HR" sz="700" kern="1200" dirty="0">
            <a:solidFill>
              <a:schemeClr val="tx1"/>
            </a:solidFill>
          </a:endParaRPr>
        </a:p>
      </dsp:txBody>
      <dsp:txXfrm>
        <a:off x="3570724" y="3792"/>
        <a:ext cx="923446" cy="600240"/>
      </dsp:txXfrm>
    </dsp:sp>
    <dsp:sp modelId="{7418CB9E-2285-4073-894F-85FA505EA6CD}">
      <dsp:nvSpPr>
        <dsp:cNvPr id="0" name=""/>
        <dsp:cNvSpPr/>
      </dsp:nvSpPr>
      <dsp:spPr>
        <a:xfrm>
          <a:off x="1329283" y="303912"/>
          <a:ext cx="5406328" cy="5406328"/>
        </a:xfrm>
        <a:custGeom>
          <a:avLst/>
          <a:gdLst/>
          <a:ahLst/>
          <a:cxnLst/>
          <a:rect l="0" t="0" r="0" b="0"/>
          <a:pathLst>
            <a:path>
              <a:moveTo>
                <a:pt x="3170394" y="40685"/>
              </a:moveTo>
              <a:arcTo wR="2703164" hR="2703164" stAng="16797199" swAng="69800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01A2C7-3FF5-40C7-B309-357B80F3D5A7}">
      <dsp:nvSpPr>
        <dsp:cNvPr id="0" name=""/>
        <dsp:cNvSpPr/>
      </dsp:nvSpPr>
      <dsp:spPr>
        <a:xfrm>
          <a:off x="5032165" y="432910"/>
          <a:ext cx="923446" cy="600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vi-VN" sz="700" kern="1200" dirty="0" smtClean="0">
              <a:solidFill>
                <a:schemeClr val="tx1"/>
              </a:solidFill>
            </a:rPr>
            <a:t>prostorno i urbanističko planiranje </a:t>
          </a:r>
          <a:endParaRPr lang="hr-HR" sz="700" kern="1200" dirty="0">
            <a:solidFill>
              <a:schemeClr val="tx1"/>
            </a:solidFill>
          </a:endParaRPr>
        </a:p>
      </dsp:txBody>
      <dsp:txXfrm>
        <a:off x="5032165" y="432910"/>
        <a:ext cx="923446" cy="600240"/>
      </dsp:txXfrm>
    </dsp:sp>
    <dsp:sp modelId="{ACAA8C52-0249-49BA-B2BC-EA1EC08E858A}">
      <dsp:nvSpPr>
        <dsp:cNvPr id="0" name=""/>
        <dsp:cNvSpPr/>
      </dsp:nvSpPr>
      <dsp:spPr>
        <a:xfrm>
          <a:off x="1329283" y="303912"/>
          <a:ext cx="5406328" cy="5406328"/>
        </a:xfrm>
        <a:custGeom>
          <a:avLst/>
          <a:gdLst/>
          <a:ahLst/>
          <a:cxnLst/>
          <a:rect l="0" t="0" r="0" b="0"/>
          <a:pathLst>
            <a:path>
              <a:moveTo>
                <a:pt x="4555169" y="734110"/>
              </a:moveTo>
              <a:arcTo wR="2703164" hR="2703164" stAng="18794727" swAng="89030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758D7D-B1E8-435B-AFA6-BF222F02F24B}">
      <dsp:nvSpPr>
        <dsp:cNvPr id="0" name=""/>
        <dsp:cNvSpPr/>
      </dsp:nvSpPr>
      <dsp:spPr>
        <a:xfrm>
          <a:off x="6029609" y="1584021"/>
          <a:ext cx="923446" cy="600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vi-VN" sz="700" kern="1200" dirty="0" smtClean="0">
              <a:solidFill>
                <a:schemeClr val="tx1"/>
              </a:solidFill>
            </a:rPr>
            <a:t>uređenje naselja i stanovanje</a:t>
          </a:r>
          <a:endParaRPr lang="hr-HR" sz="700" kern="1200" dirty="0">
            <a:solidFill>
              <a:schemeClr val="tx1"/>
            </a:solidFill>
          </a:endParaRPr>
        </a:p>
      </dsp:txBody>
      <dsp:txXfrm>
        <a:off x="6029609" y="1584021"/>
        <a:ext cx="923446" cy="600240"/>
      </dsp:txXfrm>
    </dsp:sp>
    <dsp:sp modelId="{1F3982E6-A701-4D72-B7E9-9CC2C6B047F2}">
      <dsp:nvSpPr>
        <dsp:cNvPr id="0" name=""/>
        <dsp:cNvSpPr/>
      </dsp:nvSpPr>
      <dsp:spPr>
        <a:xfrm>
          <a:off x="1329283" y="303912"/>
          <a:ext cx="5406328" cy="5406328"/>
        </a:xfrm>
        <a:custGeom>
          <a:avLst/>
          <a:gdLst/>
          <a:ahLst/>
          <a:cxnLst/>
          <a:rect l="0" t="0" r="0" b="0"/>
          <a:pathLst>
            <a:path>
              <a:moveTo>
                <a:pt x="5280830" y="1889081"/>
              </a:moveTo>
              <a:arcTo wR="2703164" hR="2703164" stAng="20548366" swAng="114756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C40A0F-BA3E-42EB-A280-E50D9C6730F4}">
      <dsp:nvSpPr>
        <dsp:cNvPr id="0" name=""/>
        <dsp:cNvSpPr/>
      </dsp:nvSpPr>
      <dsp:spPr>
        <a:xfrm>
          <a:off x="6246374" y="3091656"/>
          <a:ext cx="923446" cy="600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vi-VN" sz="700" kern="1200" dirty="0" smtClean="0">
              <a:solidFill>
                <a:schemeClr val="tx1"/>
              </a:solidFill>
            </a:rPr>
            <a:t>komunalno gospodarstvo </a:t>
          </a:r>
          <a:endParaRPr lang="hr-HR" sz="700" kern="1200" dirty="0">
            <a:solidFill>
              <a:schemeClr val="tx1"/>
            </a:solidFill>
          </a:endParaRPr>
        </a:p>
      </dsp:txBody>
      <dsp:txXfrm>
        <a:off x="6246374" y="3091656"/>
        <a:ext cx="923446" cy="600240"/>
      </dsp:txXfrm>
    </dsp:sp>
    <dsp:sp modelId="{DEF0FA82-EC41-4302-86BF-75CE21D84E92}">
      <dsp:nvSpPr>
        <dsp:cNvPr id="0" name=""/>
        <dsp:cNvSpPr/>
      </dsp:nvSpPr>
      <dsp:spPr>
        <a:xfrm>
          <a:off x="1329283" y="303912"/>
          <a:ext cx="5406328" cy="5406328"/>
        </a:xfrm>
        <a:custGeom>
          <a:avLst/>
          <a:gdLst/>
          <a:ahLst/>
          <a:cxnLst/>
          <a:rect l="0" t="0" r="0" b="0"/>
          <a:pathLst>
            <a:path>
              <a:moveTo>
                <a:pt x="5315955" y="3396284"/>
              </a:moveTo>
              <a:arcTo wR="2703164" hR="2703164" stAng="891431" swAng="107436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F37EAE-DE1C-400D-A319-D503F0049A56}">
      <dsp:nvSpPr>
        <dsp:cNvPr id="0" name=""/>
        <dsp:cNvSpPr/>
      </dsp:nvSpPr>
      <dsp:spPr>
        <a:xfrm>
          <a:off x="5613639" y="4477152"/>
          <a:ext cx="923446" cy="600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700" kern="1200" dirty="0" smtClean="0">
              <a:solidFill>
                <a:schemeClr val="tx1"/>
              </a:solidFill>
            </a:rPr>
            <a:t>promet</a:t>
          </a:r>
          <a:endParaRPr lang="hr-HR" sz="700" kern="1200" dirty="0">
            <a:solidFill>
              <a:schemeClr val="tx1"/>
            </a:solidFill>
          </a:endParaRPr>
        </a:p>
      </dsp:txBody>
      <dsp:txXfrm>
        <a:off x="5613639" y="4477152"/>
        <a:ext cx="923446" cy="600240"/>
      </dsp:txXfrm>
    </dsp:sp>
    <dsp:sp modelId="{374B826A-02B2-436E-BF26-8EFC761E99C0}">
      <dsp:nvSpPr>
        <dsp:cNvPr id="0" name=""/>
        <dsp:cNvSpPr/>
      </dsp:nvSpPr>
      <dsp:spPr>
        <a:xfrm>
          <a:off x="1329283" y="303912"/>
          <a:ext cx="5406328" cy="5406328"/>
        </a:xfrm>
        <a:custGeom>
          <a:avLst/>
          <a:gdLst/>
          <a:ahLst/>
          <a:cxnLst/>
          <a:rect l="0" t="0" r="0" b="0"/>
          <a:pathLst>
            <a:path>
              <a:moveTo>
                <a:pt x="4436503" y="4777442"/>
              </a:moveTo>
              <a:arcTo wR="2703164" hR="2703164" stAng="3007001" swAng="77074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58E2DE-33E3-4903-A92C-12AD16C55D7F}">
      <dsp:nvSpPr>
        <dsp:cNvPr id="0" name=""/>
        <dsp:cNvSpPr/>
      </dsp:nvSpPr>
      <dsp:spPr>
        <a:xfrm>
          <a:off x="4332294" y="5300623"/>
          <a:ext cx="923446" cy="600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vi-VN" sz="700" kern="1200" dirty="0" smtClean="0">
              <a:solidFill>
                <a:schemeClr val="tx1"/>
              </a:solidFill>
            </a:rPr>
            <a:t>protupožarna i civilna zaštita</a:t>
          </a:r>
          <a:endParaRPr lang="hr-HR" sz="700" kern="1200" dirty="0">
            <a:solidFill>
              <a:schemeClr val="tx1"/>
            </a:solidFill>
          </a:endParaRPr>
        </a:p>
      </dsp:txBody>
      <dsp:txXfrm>
        <a:off x="4332294" y="5300623"/>
        <a:ext cx="923446" cy="600240"/>
      </dsp:txXfrm>
    </dsp:sp>
    <dsp:sp modelId="{7FBFC9AA-5F33-4123-B2E8-B583C67458FA}">
      <dsp:nvSpPr>
        <dsp:cNvPr id="0" name=""/>
        <dsp:cNvSpPr/>
      </dsp:nvSpPr>
      <dsp:spPr>
        <a:xfrm>
          <a:off x="1329283" y="303912"/>
          <a:ext cx="5406328" cy="5406328"/>
        </a:xfrm>
        <a:custGeom>
          <a:avLst/>
          <a:gdLst/>
          <a:ahLst/>
          <a:cxnLst/>
          <a:rect l="0" t="0" r="0" b="0"/>
          <a:pathLst>
            <a:path>
              <a:moveTo>
                <a:pt x="2997049" y="5390305"/>
              </a:moveTo>
              <a:arcTo wR="2703164" hR="2703164" stAng="5025511" swAng="7489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B15FA4-4A99-4AA9-A5E4-0ABDD31CAEA6}">
      <dsp:nvSpPr>
        <dsp:cNvPr id="0" name=""/>
        <dsp:cNvSpPr/>
      </dsp:nvSpPr>
      <dsp:spPr>
        <a:xfrm>
          <a:off x="2809155" y="5300623"/>
          <a:ext cx="923446" cy="600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700" kern="1200" dirty="0" smtClean="0">
              <a:solidFill>
                <a:schemeClr val="tx1"/>
              </a:solidFill>
            </a:rPr>
            <a:t>b</a:t>
          </a:r>
          <a:r>
            <a:rPr lang="vi-VN" sz="700" kern="1200" dirty="0" smtClean="0">
              <a:solidFill>
                <a:schemeClr val="tx1"/>
              </a:solidFill>
            </a:rPr>
            <a:t>riga o djeci </a:t>
          </a:r>
          <a:endParaRPr lang="hr-HR" sz="700" kern="1200" dirty="0">
            <a:solidFill>
              <a:schemeClr val="tx1"/>
            </a:solidFill>
          </a:endParaRPr>
        </a:p>
      </dsp:txBody>
      <dsp:txXfrm>
        <a:off x="2809155" y="5300623"/>
        <a:ext cx="923446" cy="600240"/>
      </dsp:txXfrm>
    </dsp:sp>
    <dsp:sp modelId="{41FDE0C3-65AA-455B-9105-933A2FE8D04A}">
      <dsp:nvSpPr>
        <dsp:cNvPr id="0" name=""/>
        <dsp:cNvSpPr/>
      </dsp:nvSpPr>
      <dsp:spPr>
        <a:xfrm>
          <a:off x="1329283" y="303912"/>
          <a:ext cx="5406328" cy="5406328"/>
        </a:xfrm>
        <a:custGeom>
          <a:avLst/>
          <a:gdLst/>
          <a:ahLst/>
          <a:cxnLst/>
          <a:rect l="0" t="0" r="0" b="0"/>
          <a:pathLst>
            <a:path>
              <a:moveTo>
                <a:pt x="1474372" y="5110894"/>
              </a:moveTo>
              <a:arcTo wR="2703164" hR="2703164" stAng="7022257" swAng="77074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9B3D19-D94F-4F5B-B2BE-7718C16C4955}">
      <dsp:nvSpPr>
        <dsp:cNvPr id="0" name=""/>
        <dsp:cNvSpPr/>
      </dsp:nvSpPr>
      <dsp:spPr>
        <a:xfrm>
          <a:off x="1527809" y="4477152"/>
          <a:ext cx="923446" cy="600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700" kern="1200" dirty="0" smtClean="0">
              <a:solidFill>
                <a:schemeClr val="tx1"/>
              </a:solidFill>
            </a:rPr>
            <a:t>o</a:t>
          </a:r>
          <a:r>
            <a:rPr lang="vi-VN" sz="700" kern="1200" dirty="0" smtClean="0">
              <a:solidFill>
                <a:schemeClr val="tx1"/>
              </a:solidFill>
            </a:rPr>
            <a:t>dgoj </a:t>
          </a:r>
          <a:r>
            <a:rPr lang="hr-HR" sz="700" kern="1200" dirty="0" smtClean="0">
              <a:solidFill>
                <a:schemeClr val="tx1"/>
              </a:solidFill>
            </a:rPr>
            <a:t> i</a:t>
          </a:r>
          <a:r>
            <a:rPr lang="vi-VN" sz="700" kern="1200" dirty="0" smtClean="0">
              <a:solidFill>
                <a:schemeClr val="tx1"/>
              </a:solidFill>
            </a:rPr>
            <a:t> osnovno obrazovanje </a:t>
          </a:r>
          <a:endParaRPr lang="hr-HR" sz="700" kern="1200" dirty="0">
            <a:solidFill>
              <a:schemeClr val="tx1"/>
            </a:solidFill>
          </a:endParaRPr>
        </a:p>
      </dsp:txBody>
      <dsp:txXfrm>
        <a:off x="1527809" y="4477152"/>
        <a:ext cx="923446" cy="600240"/>
      </dsp:txXfrm>
    </dsp:sp>
    <dsp:sp modelId="{1F11E182-1077-4A57-8186-870CDFE1B698}">
      <dsp:nvSpPr>
        <dsp:cNvPr id="0" name=""/>
        <dsp:cNvSpPr/>
      </dsp:nvSpPr>
      <dsp:spPr>
        <a:xfrm>
          <a:off x="1329283" y="303912"/>
          <a:ext cx="5406328" cy="5406328"/>
        </a:xfrm>
        <a:custGeom>
          <a:avLst/>
          <a:gdLst/>
          <a:ahLst/>
          <a:cxnLst/>
          <a:rect l="0" t="0" r="0" b="0"/>
          <a:pathLst>
            <a:path>
              <a:moveTo>
                <a:pt x="430034" y="4166029"/>
              </a:moveTo>
              <a:arcTo wR="2703164" hR="2703164" stAng="8834209" swAng="107436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031011-9FF1-4F5F-BB7F-371A97016052}">
      <dsp:nvSpPr>
        <dsp:cNvPr id="0" name=""/>
        <dsp:cNvSpPr/>
      </dsp:nvSpPr>
      <dsp:spPr>
        <a:xfrm>
          <a:off x="895075" y="3091656"/>
          <a:ext cx="923446" cy="600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vi-VN" sz="700" kern="1200" dirty="0" smtClean="0">
              <a:solidFill>
                <a:schemeClr val="tx1"/>
              </a:solidFill>
            </a:rPr>
            <a:t>sport </a:t>
          </a:r>
          <a:endParaRPr lang="hr-HR" sz="700" kern="1200" dirty="0">
            <a:solidFill>
              <a:schemeClr val="tx1"/>
            </a:solidFill>
          </a:endParaRPr>
        </a:p>
      </dsp:txBody>
      <dsp:txXfrm>
        <a:off x="895075" y="3091656"/>
        <a:ext cx="923446" cy="600240"/>
      </dsp:txXfrm>
    </dsp:sp>
    <dsp:sp modelId="{686C175E-C3E8-460B-B9FA-31FC86FCC03B}">
      <dsp:nvSpPr>
        <dsp:cNvPr id="0" name=""/>
        <dsp:cNvSpPr/>
      </dsp:nvSpPr>
      <dsp:spPr>
        <a:xfrm>
          <a:off x="1329283" y="303912"/>
          <a:ext cx="5406328" cy="5406328"/>
        </a:xfrm>
        <a:custGeom>
          <a:avLst/>
          <a:gdLst/>
          <a:ahLst/>
          <a:cxnLst/>
          <a:rect l="0" t="0" r="0" b="0"/>
          <a:pathLst>
            <a:path>
              <a:moveTo>
                <a:pt x="1052" y="2778586"/>
              </a:moveTo>
              <a:arcTo wR="2703164" hR="2703164" stAng="10704070" swAng="114756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8909F0-AB82-4F9F-A78F-C59D60A93D6F}">
      <dsp:nvSpPr>
        <dsp:cNvPr id="0" name=""/>
        <dsp:cNvSpPr/>
      </dsp:nvSpPr>
      <dsp:spPr>
        <a:xfrm>
          <a:off x="1111840" y="1584021"/>
          <a:ext cx="923446" cy="600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vi-VN" sz="700" kern="1200" dirty="0" smtClean="0">
              <a:solidFill>
                <a:schemeClr val="tx1"/>
              </a:solidFill>
            </a:rPr>
            <a:t>socijalna skrb </a:t>
          </a:r>
          <a:endParaRPr lang="hr-HR" sz="700" kern="1200" dirty="0">
            <a:solidFill>
              <a:schemeClr val="tx1"/>
            </a:solidFill>
          </a:endParaRPr>
        </a:p>
      </dsp:txBody>
      <dsp:txXfrm>
        <a:off x="1111840" y="1584021"/>
        <a:ext cx="923446" cy="600240"/>
      </dsp:txXfrm>
    </dsp:sp>
    <dsp:sp modelId="{6E30BD3D-6DE5-4701-A57A-4D955ECAAF17}">
      <dsp:nvSpPr>
        <dsp:cNvPr id="0" name=""/>
        <dsp:cNvSpPr/>
      </dsp:nvSpPr>
      <dsp:spPr>
        <a:xfrm>
          <a:off x="1329283" y="303912"/>
          <a:ext cx="5406328" cy="5406328"/>
        </a:xfrm>
        <a:custGeom>
          <a:avLst/>
          <a:gdLst/>
          <a:ahLst/>
          <a:cxnLst/>
          <a:rect l="0" t="0" r="0" b="0"/>
          <a:pathLst>
            <a:path>
              <a:moveTo>
                <a:pt x="408659" y="1274058"/>
              </a:moveTo>
              <a:arcTo wR="2703164" hR="2703164" stAng="12714974" swAng="89030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BB9C37-6909-4039-A465-6E46E60E9AD8}">
      <dsp:nvSpPr>
        <dsp:cNvPr id="0" name=""/>
        <dsp:cNvSpPr/>
      </dsp:nvSpPr>
      <dsp:spPr>
        <a:xfrm>
          <a:off x="2109283" y="432910"/>
          <a:ext cx="923446" cy="600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vi-VN" sz="700" kern="1200" dirty="0" smtClean="0">
              <a:solidFill>
                <a:schemeClr val="tx1"/>
              </a:solidFill>
            </a:rPr>
            <a:t>zaštita i unapređenje okoliš</a:t>
          </a:r>
          <a:r>
            <a:rPr lang="hr-HR" sz="700" kern="1200" dirty="0" smtClean="0">
              <a:solidFill>
                <a:schemeClr val="tx1"/>
              </a:solidFill>
            </a:rPr>
            <a:t>a</a:t>
          </a:r>
          <a:endParaRPr lang="hr-HR" sz="700" kern="1200" dirty="0">
            <a:solidFill>
              <a:schemeClr val="tx1"/>
            </a:solidFill>
          </a:endParaRPr>
        </a:p>
      </dsp:txBody>
      <dsp:txXfrm>
        <a:off x="2109283" y="432910"/>
        <a:ext cx="923446" cy="600240"/>
      </dsp:txXfrm>
    </dsp:sp>
    <dsp:sp modelId="{5F10800C-5413-4115-A9F5-85D4FBDB559B}">
      <dsp:nvSpPr>
        <dsp:cNvPr id="0" name=""/>
        <dsp:cNvSpPr/>
      </dsp:nvSpPr>
      <dsp:spPr>
        <a:xfrm>
          <a:off x="1329283" y="303912"/>
          <a:ext cx="5406328" cy="5406328"/>
        </a:xfrm>
        <a:custGeom>
          <a:avLst/>
          <a:gdLst/>
          <a:ahLst/>
          <a:cxnLst/>
          <a:rect l="0" t="0" r="0" b="0"/>
          <a:pathLst>
            <a:path>
              <a:moveTo>
                <a:pt x="1708642" y="189596"/>
              </a:moveTo>
              <a:arcTo wR="2703164" hR="2703164" stAng="14904793" swAng="69800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9F06D-8512-41EB-81BE-D0893EFD80E1}" type="datetimeFigureOut">
              <a:rPr lang="hr-HR" smtClean="0"/>
              <a:pPr/>
              <a:t>24.8.2016.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29B2-6DDB-4EF6-A862-D4125665771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9F06D-8512-41EB-81BE-D0893EFD80E1}" type="datetimeFigureOut">
              <a:rPr lang="hr-HR" smtClean="0"/>
              <a:pPr/>
              <a:t>24.8.2016.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29B2-6DDB-4EF6-A862-D4125665771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9F06D-8512-41EB-81BE-D0893EFD80E1}" type="datetimeFigureOut">
              <a:rPr lang="hr-HR" smtClean="0"/>
              <a:pPr/>
              <a:t>24.8.2016.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29B2-6DDB-4EF6-A862-D4125665771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9F06D-8512-41EB-81BE-D0893EFD80E1}" type="datetimeFigureOut">
              <a:rPr lang="hr-HR" smtClean="0"/>
              <a:pPr/>
              <a:t>24.8.2016.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29B2-6DDB-4EF6-A862-D4125665771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9F06D-8512-41EB-81BE-D0893EFD80E1}" type="datetimeFigureOut">
              <a:rPr lang="hr-HR" smtClean="0"/>
              <a:pPr/>
              <a:t>24.8.2016.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29B2-6DDB-4EF6-A862-D4125665771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9F06D-8512-41EB-81BE-D0893EFD80E1}" type="datetimeFigureOut">
              <a:rPr lang="hr-HR" smtClean="0"/>
              <a:pPr/>
              <a:t>24.8.2016.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29B2-6DDB-4EF6-A862-D4125665771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9F06D-8512-41EB-81BE-D0893EFD80E1}" type="datetimeFigureOut">
              <a:rPr lang="hr-HR" smtClean="0"/>
              <a:pPr/>
              <a:t>24.8.2016.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29B2-6DDB-4EF6-A862-D4125665771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9F06D-8512-41EB-81BE-D0893EFD80E1}" type="datetimeFigureOut">
              <a:rPr lang="hr-HR" smtClean="0"/>
              <a:pPr/>
              <a:t>24.8.2016.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29B2-6DDB-4EF6-A862-D4125665771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9F06D-8512-41EB-81BE-D0893EFD80E1}" type="datetimeFigureOut">
              <a:rPr lang="hr-HR" smtClean="0"/>
              <a:pPr/>
              <a:t>24.8.2016.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29B2-6DDB-4EF6-A862-D4125665771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9F06D-8512-41EB-81BE-D0893EFD80E1}" type="datetimeFigureOut">
              <a:rPr lang="hr-HR" smtClean="0"/>
              <a:pPr/>
              <a:t>24.8.2016.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29B2-6DDB-4EF6-A862-D4125665771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9F06D-8512-41EB-81BE-D0893EFD80E1}" type="datetimeFigureOut">
              <a:rPr lang="hr-HR" smtClean="0"/>
              <a:pPr/>
              <a:t>24.8.2016.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29B2-6DDB-4EF6-A862-D4125665771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9F06D-8512-41EB-81BE-D0893EFD80E1}" type="datetimeFigureOut">
              <a:rPr lang="hr-HR" smtClean="0"/>
              <a:pPr/>
              <a:t>24.8.2016.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229B2-6DDB-4EF6-A862-D4125665771F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chart" Target="../charts/chart1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3" y="361659"/>
            <a:ext cx="2592289" cy="1195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700808"/>
            <a:ext cx="7488832" cy="416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27584" y="1988840"/>
            <a:ext cx="756084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PRORAČUN U MALOM ZA 2016.godinu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555776" y="6093296"/>
            <a:ext cx="4176464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400" dirty="0" smtClean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srpanj </a:t>
            </a:r>
            <a:r>
              <a:rPr lang="hr-HR" sz="1400" dirty="0" smtClean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2016.</a:t>
            </a:r>
            <a:endParaRPr kumimoji="0" lang="hr-HR" sz="1400" b="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761678" y="1484784"/>
            <a:ext cx="7560840" cy="1080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i="1" dirty="0" smtClean="0">
                <a:solidFill>
                  <a:schemeClr val="accent3">
                    <a:lumMod val="75000"/>
                  </a:schemeClr>
                </a:solidFill>
              </a:rPr>
              <a:t>Rashodi i izdaci, kao i </a:t>
            </a:r>
            <a:r>
              <a:rPr lang="hr-HR" i="1" dirty="0" smtClean="0">
                <a:solidFill>
                  <a:schemeClr val="accent3">
                    <a:lumMod val="75000"/>
                  </a:schemeClr>
                </a:solidFill>
              </a:rPr>
              <a:t>prihodi, </a:t>
            </a:r>
            <a:r>
              <a:rPr lang="hr-HR" i="1" dirty="0" smtClean="0">
                <a:solidFill>
                  <a:schemeClr val="accent3">
                    <a:lumMod val="75000"/>
                  </a:schemeClr>
                </a:solidFill>
              </a:rPr>
              <a:t>pripadaju trima grupama</a:t>
            </a:r>
            <a:endParaRPr lang="hr-HR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Content Placeholder 6"/>
          <p:cNvSpPr>
            <a:spLocks noGrp="1"/>
          </p:cNvSpPr>
          <p:nvPr>
            <p:ph sz="half" idx="2"/>
          </p:nvPr>
        </p:nvSpPr>
        <p:spPr>
          <a:xfrm>
            <a:off x="755576" y="476672"/>
            <a:ext cx="8064896" cy="8640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hr-HR" dirty="0" smtClean="0">
                <a:solidFill>
                  <a:schemeClr val="accent3">
                    <a:lumMod val="50000"/>
                  </a:schemeClr>
                </a:solidFill>
              </a:rPr>
              <a:t>OSNOVNA STRUKTURA RASHODA/IZDATAKA za 2016.g.</a:t>
            </a:r>
            <a:endParaRPr lang="hr-HR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9458" name="Picture 2" descr="http://bif.rs/wp-content/uploads/2014/05/kasica-pras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689140"/>
            <a:ext cx="2448272" cy="1836204"/>
          </a:xfrm>
          <a:prstGeom prst="rect">
            <a:avLst/>
          </a:prstGeom>
          <a:noFill/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22861689"/>
              </p:ext>
            </p:extLst>
          </p:nvPr>
        </p:nvGraphicFramePr>
        <p:xfrm>
          <a:off x="1547664" y="2848829"/>
          <a:ext cx="5328592" cy="1389577"/>
        </p:xfrm>
        <a:graphic>
          <a:graphicData uri="http://schemas.openxmlformats.org/drawingml/2006/table">
            <a:tbl>
              <a:tblPr/>
              <a:tblGrid>
                <a:gridCol w="452161"/>
                <a:gridCol w="3052087"/>
                <a:gridCol w="1193202"/>
                <a:gridCol w="631142"/>
              </a:tblGrid>
              <a:tr h="155738">
                <a:tc>
                  <a:txBody>
                    <a:bodyPr/>
                    <a:lstStyle/>
                    <a:p>
                      <a:pPr algn="ctr" fontAlgn="b"/>
                      <a:r>
                        <a:rPr lang="hr-HR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r.br.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Vrsta rashoda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Iznos </a:t>
                      </a:r>
                      <a:r>
                        <a:rPr lang="hr-HR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u</a:t>
                      </a:r>
                      <a:r>
                        <a:rPr lang="hr-HR" sz="11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 kn</a:t>
                      </a:r>
                      <a:endParaRPr lang="hr-HR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03103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RASHODI POSLOVANJA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</a:t>
                      </a:r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12.126.726    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79,54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303103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RASHODI ZA NABAVU NEFINANCIJSKE IMOVINE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</a:t>
                      </a:r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3.119.334    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03103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IZDACI OD FINANCIJSKE IMOVINE I ZADUŽIVANJA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   -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303103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UKUPNO RASHODI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</a:t>
                      </a:r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15.246.060    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611560" y="5538780"/>
            <a:ext cx="5472608" cy="648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sz="1800" i="1" dirty="0" smtClean="0">
                <a:solidFill>
                  <a:schemeClr val="accent3">
                    <a:lumMod val="75000"/>
                  </a:schemeClr>
                </a:solidFill>
              </a:rPr>
              <a:t>Kapitalni rashodi kroz godine </a:t>
            </a:r>
            <a:r>
              <a:rPr lang="hr-HR" sz="1800" i="1" dirty="0" smtClean="0">
                <a:solidFill>
                  <a:schemeClr val="accent3">
                    <a:lumMod val="75000"/>
                  </a:schemeClr>
                </a:solidFill>
              </a:rPr>
              <a:t>variraju, </a:t>
            </a:r>
            <a:r>
              <a:rPr lang="hr-HR" sz="1800" i="1" dirty="0" smtClean="0">
                <a:solidFill>
                  <a:schemeClr val="accent3">
                    <a:lumMod val="75000"/>
                  </a:schemeClr>
                </a:solidFill>
              </a:rPr>
              <a:t>a u 2016.g. čine svega 21%</a:t>
            </a:r>
            <a:endParaRPr lang="hr-HR" sz="18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2123728" y="4689139"/>
            <a:ext cx="3680308" cy="17647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hr-HR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Izvor: Prve Izmjene i dopune Proračuna Općine Jelenje za 2016.g. </a:t>
            </a:r>
            <a:endParaRPr lang="hr-HR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hr-HR" sz="3200" dirty="0" smtClean="0">
                <a:solidFill>
                  <a:schemeClr val="accent3">
                    <a:lumMod val="50000"/>
                  </a:schemeClr>
                </a:solidFill>
              </a:rPr>
              <a:t>KAMO NOVAC ODLAZI?</a:t>
            </a:r>
            <a:endParaRPr lang="hr-HR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075310507"/>
              </p:ext>
            </p:extLst>
          </p:nvPr>
        </p:nvGraphicFramePr>
        <p:xfrm>
          <a:off x="611560" y="1318023"/>
          <a:ext cx="4392488" cy="4381500"/>
        </p:xfrm>
        <a:graphic>
          <a:graphicData uri="http://schemas.openxmlformats.org/drawingml/2006/table">
            <a:tbl>
              <a:tblPr/>
              <a:tblGrid>
                <a:gridCol w="2986198"/>
                <a:gridCol w="739604"/>
                <a:gridCol w="666686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VRSTA RASHODA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5923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IZNOS u Kn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5923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(%)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5923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RASHODI POSLOVANJA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12.126.726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Rashodi za zaposlene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1.710.356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Materijalni rashodi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4.233.713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Financijski rashodi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51.000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Subvencije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743.000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Pomoći dane u inozemstvo i unutar </a:t>
                      </a:r>
                      <a:b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općeg proračuna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145.500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vi-VN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Naknade građanima i kućanstvima na temelju</a:t>
                      </a:r>
                      <a:br>
                        <a:rPr lang="vi-VN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vi-VN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osiguranja i druge naknade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2.821.000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Ostali rashodi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2.422.157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RASHODI ZA NABAVU NEPROIZVEDENE DUGOTRAJNE IMOVINE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3.119.333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Rashodi za nabavu neproizvedene dugotrajne </a:t>
                      </a:r>
                      <a:b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imovine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200.000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Rashodi za nabavu proizvedene dugotrajne </a:t>
                      </a:r>
                      <a:b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imovine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2.144.728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Rashodi za dodatna ulaganja na nefinancijskoj </a:t>
                      </a:r>
                      <a:br>
                        <a:rPr lang="pl-P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pl-P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imovini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774.606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UKUPNI RASHODI I IZDACI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15.246.060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100,0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 rot="1997024">
            <a:off x="5317751" y="2218456"/>
            <a:ext cx="3606552" cy="864095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vi-VN" sz="1800" b="1" dirty="0" smtClean="0"/>
              <a:t>KAKO SE PLANIRAJU </a:t>
            </a:r>
            <a:r>
              <a:rPr lang="hr-HR" sz="1800" b="1" dirty="0" smtClean="0"/>
              <a:t>RAS</a:t>
            </a:r>
            <a:r>
              <a:rPr lang="vi-VN" sz="1800" b="1" dirty="0" smtClean="0"/>
              <a:t>HODI? </a:t>
            </a:r>
            <a:endParaRPr lang="hr-HR" sz="1800" b="1" dirty="0" smtClean="0"/>
          </a:p>
          <a:p>
            <a:pPr>
              <a:buNone/>
            </a:pPr>
            <a:endParaRPr lang="hr-HR" sz="1800" dirty="0"/>
          </a:p>
          <a:p>
            <a:pPr>
              <a:buNone/>
            </a:pPr>
            <a:r>
              <a:rPr lang="hr-HR" sz="1800" dirty="0" smtClean="0"/>
              <a:t>	</a:t>
            </a:r>
            <a:endParaRPr lang="hr-HR" sz="1800" i="1" dirty="0">
              <a:solidFill>
                <a:srgbClr val="FF0000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70307881"/>
              </p:ext>
            </p:extLst>
          </p:nvPr>
        </p:nvGraphicFramePr>
        <p:xfrm>
          <a:off x="5148064" y="3581163"/>
          <a:ext cx="3382888" cy="2492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hr-HR" sz="3200" dirty="0" smtClean="0">
                <a:solidFill>
                  <a:schemeClr val="accent3">
                    <a:lumMod val="75000"/>
                  </a:schemeClr>
                </a:solidFill>
              </a:rPr>
              <a:t>PRORAČUN JE PLANIRAN I KROZ PROGRAMSKI PRISTUP</a:t>
            </a:r>
            <a:endParaRPr lang="hr-HR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899592" y="2204864"/>
            <a:ext cx="7139136" cy="936104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hr-HR" i="1" dirty="0" smtClean="0">
                <a:solidFill>
                  <a:schemeClr val="accent3">
                    <a:lumMod val="75000"/>
                  </a:schemeClr>
                </a:solidFill>
              </a:rPr>
              <a:t>19 programa</a:t>
            </a:r>
          </a:p>
          <a:p>
            <a:pPr>
              <a:buFontTx/>
              <a:buChar char="-"/>
            </a:pPr>
            <a:r>
              <a:rPr lang="hr-HR" i="1" dirty="0" smtClean="0">
                <a:solidFill>
                  <a:schemeClr val="accent3">
                    <a:lumMod val="75000"/>
                  </a:schemeClr>
                </a:solidFill>
              </a:rPr>
              <a:t>ukupne vrijednosti </a:t>
            </a:r>
            <a:r>
              <a:rPr lang="hr-HR" i="1" dirty="0" smtClean="0">
                <a:solidFill>
                  <a:schemeClr val="accent3">
                    <a:lumMod val="75000"/>
                  </a:schemeClr>
                </a:solidFill>
              </a:rPr>
              <a:t>kn </a:t>
            </a:r>
            <a:r>
              <a:rPr lang="hr-HR" i="1" dirty="0" smtClean="0">
                <a:solidFill>
                  <a:schemeClr val="accent3">
                    <a:lumMod val="75000"/>
                  </a:schemeClr>
                </a:solidFill>
              </a:rPr>
              <a:t>15.246.060</a:t>
            </a:r>
          </a:p>
          <a:p>
            <a:pPr>
              <a:buFontTx/>
              <a:buChar char="-"/>
            </a:pPr>
            <a:endParaRPr lang="hr-HR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8033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84259462"/>
              </p:ext>
            </p:extLst>
          </p:nvPr>
        </p:nvGraphicFramePr>
        <p:xfrm>
          <a:off x="467544" y="908720"/>
          <a:ext cx="4824536" cy="3493556"/>
        </p:xfrm>
        <a:graphic>
          <a:graphicData uri="http://schemas.openxmlformats.org/drawingml/2006/table">
            <a:tbl>
              <a:tblPr/>
              <a:tblGrid>
                <a:gridCol w="520108"/>
                <a:gridCol w="2819955"/>
                <a:gridCol w="964365"/>
                <a:gridCol w="520108"/>
              </a:tblGrid>
              <a:tr h="148519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r.br.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PROGRAMI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IZNOS U KUNAMA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</a:tr>
              <a:tr h="445556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Donošenje akata i mjera iz djelokruga predstavničkog, </a:t>
                      </a:r>
                      <a:br>
                        <a:rPr lang="hr-H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izvršnog tijela i mjesne samouprave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643.000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19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Javna uprava i administracija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2.953.920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19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Upravljanje imovinom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1.933.288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19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vi-VN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Organiziranje i provođenje zaštite i spašavanja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284.500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19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Jačanje gospodarstva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833.000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19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Poticanje razvoja turizma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19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Prostorno uređenje i unapređenje stanovanja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19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Izgradnja objekata i uređaja komunalne infrastrukture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2.140.228</a:t>
                      </a:r>
                      <a:endParaRPr lang="hr-HR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19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Održavanje komunalne infrastrukture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1.368.967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19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Zaštita okoliša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19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Predškolski odgoj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1.430.000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19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Osnovnoškolsko i srednjoškolsko obrazovanje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628.000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19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Zdravstvo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143.500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19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Socijalni program Općine Jelenje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781.000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19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Razvoj sporta i rekreacije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965.000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19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Promicanje kulture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19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Socijalna skrb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183.657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19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Vjerske zajednice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19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Strategije razvoja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138.000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1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UKUPNO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15.246.060</a:t>
                      </a:r>
                      <a:endParaRPr lang="hr-HR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3425414408"/>
              </p:ext>
            </p:extLst>
          </p:nvPr>
        </p:nvGraphicFramePr>
        <p:xfrm>
          <a:off x="5436096" y="1988841"/>
          <a:ext cx="3707904" cy="4464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612" y="1844824"/>
            <a:ext cx="6984776" cy="211683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r-HR" sz="1900" b="1" i="1" dirty="0" smtClean="0"/>
              <a:t>1. Program javnih potreba u </a:t>
            </a:r>
            <a:r>
              <a:rPr lang="hr-HR" sz="1900" b="1" i="1" dirty="0"/>
              <a:t>kulturi, obrazovanju i </a:t>
            </a:r>
            <a:r>
              <a:rPr lang="hr-HR" sz="1900" b="1" i="1" dirty="0" smtClean="0"/>
              <a:t>religiji</a:t>
            </a:r>
          </a:p>
          <a:p>
            <a:pPr marL="0" indent="0">
              <a:buNone/>
            </a:pPr>
            <a:endParaRPr lang="hr-HR" sz="1900" b="1" i="1" dirty="0" smtClean="0"/>
          </a:p>
          <a:p>
            <a:pPr marL="0" indent="0">
              <a:buNone/>
            </a:pPr>
            <a:r>
              <a:rPr lang="hr-HR" sz="1900" b="1" i="1" dirty="0" smtClean="0"/>
              <a:t>2. Program javnih potreba u </a:t>
            </a:r>
            <a:r>
              <a:rPr lang="hr-HR" sz="1900" b="1" i="1" dirty="0"/>
              <a:t>socijalnoj skrbi i </a:t>
            </a:r>
            <a:r>
              <a:rPr lang="hr-HR" sz="1900" b="1" i="1" dirty="0" smtClean="0"/>
              <a:t>zdravstvu</a:t>
            </a:r>
          </a:p>
          <a:p>
            <a:pPr marL="0" indent="0">
              <a:buNone/>
            </a:pPr>
            <a:endParaRPr lang="hr-HR" sz="1900" b="1" i="1" dirty="0" smtClean="0"/>
          </a:p>
          <a:p>
            <a:pPr marL="0" indent="0">
              <a:buNone/>
            </a:pPr>
            <a:r>
              <a:rPr lang="hr-HR" sz="1900" b="1" i="1" dirty="0" smtClean="0"/>
              <a:t>3. Program javnih potreba u sportu</a:t>
            </a:r>
          </a:p>
          <a:p>
            <a:pPr marL="0" indent="0">
              <a:buNone/>
            </a:pPr>
            <a:endParaRPr lang="hr-HR" sz="1800" b="1" dirty="0" smtClean="0"/>
          </a:p>
          <a:p>
            <a:pPr marL="0" indent="0">
              <a:buNone/>
            </a:pPr>
            <a:r>
              <a:rPr lang="hr-HR" sz="1800" dirty="0" smtClean="0"/>
              <a:t> </a:t>
            </a:r>
            <a:endParaRPr lang="hr-HR" sz="1800" dirty="0"/>
          </a:p>
          <a:p>
            <a:pPr marL="0" indent="0">
              <a:buNone/>
            </a:pPr>
            <a:endParaRPr lang="hr-HR" sz="1800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647564" y="692696"/>
            <a:ext cx="7848872" cy="4892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4000" b="1" dirty="0" smtClean="0">
                <a:latin typeface="Blackadder ITC" panose="04020505051007020D02" pitchFamily="82" charset="0"/>
              </a:rPr>
              <a:t>Slijede programi </a:t>
            </a:r>
            <a:r>
              <a:rPr lang="hr-HR" sz="4000" b="1" dirty="0" smtClean="0">
                <a:latin typeface="Blackadder ITC" panose="04020505051007020D02" pitchFamily="82" charset="0"/>
              </a:rPr>
              <a:t> javnih </a:t>
            </a:r>
            <a:r>
              <a:rPr lang="hr-HR" sz="4000" b="1" dirty="0" smtClean="0">
                <a:latin typeface="Blackadder ITC" panose="04020505051007020D02" pitchFamily="82" charset="0"/>
              </a:rPr>
              <a:t>potreba: </a:t>
            </a:r>
            <a:endParaRPr lang="hr-HR" sz="4000" dirty="0">
              <a:latin typeface="Blackadder ITC" panose="04020505051007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5898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635498"/>
            <a:ext cx="7848872" cy="9647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1600" b="1" dirty="0"/>
              <a:t>P R O G R A M </a:t>
            </a:r>
            <a:br>
              <a:rPr lang="hr-HR" sz="1600" b="1" dirty="0"/>
            </a:br>
            <a:r>
              <a:rPr lang="hr-HR" sz="1600" b="1" dirty="0"/>
              <a:t>javnih potreba u kulturi, obrazovanju i religiji </a:t>
            </a:r>
            <a:r>
              <a:rPr lang="hr-HR" sz="1600" b="1" dirty="0" smtClean="0"/>
              <a:t>Općine </a:t>
            </a:r>
            <a:r>
              <a:rPr lang="hr-HR" sz="1600" b="1" dirty="0"/>
              <a:t>Jelenje u 2016. godini</a:t>
            </a:r>
            <a:endParaRPr lang="hr-HR" sz="16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8572" y="1844824"/>
            <a:ext cx="8209892" cy="4320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800" dirty="0"/>
              <a:t>Proračunom Općine Jelenje planiraju se sredstva za:</a:t>
            </a:r>
          </a:p>
          <a:p>
            <a:pPr marL="0" indent="0">
              <a:buNone/>
            </a:pPr>
            <a:r>
              <a:rPr lang="hr-HR" sz="1800" dirty="0"/>
              <a:t>1.sufinanciranje promocije kulture (sufinanciranje programa i organizacijom kulturnih i društvenih manifestacija od </a:t>
            </a:r>
            <a:r>
              <a:rPr lang="hr-HR" sz="1800" dirty="0" smtClean="0"/>
              <a:t>općinske važnosti, </a:t>
            </a:r>
            <a:r>
              <a:rPr lang="hr-HR" sz="1800" dirty="0"/>
              <a:t>poticanjem i organiziranjem raznih tradicionalnih manifestacija</a:t>
            </a:r>
            <a:r>
              <a:rPr lang="hr-HR" sz="1800" dirty="0" smtClean="0"/>
              <a:t>) u </a:t>
            </a:r>
            <a:r>
              <a:rPr lang="hr-HR" sz="1800" dirty="0"/>
              <a:t>iznosu </a:t>
            </a:r>
            <a:r>
              <a:rPr lang="hr-HR" sz="1800" dirty="0" smtClean="0"/>
              <a:t>od </a:t>
            </a:r>
            <a:r>
              <a:rPr lang="hr-HR" sz="1800" dirty="0"/>
              <a:t>100.000,00 kn.</a:t>
            </a:r>
          </a:p>
          <a:p>
            <a:pPr marL="0" indent="0">
              <a:buNone/>
            </a:pPr>
            <a:r>
              <a:rPr lang="hr-HR" sz="1800" dirty="0"/>
              <a:t>2.sufinanciranje aktivnosti u području </a:t>
            </a:r>
            <a:r>
              <a:rPr lang="hr-HR" sz="1800" dirty="0" smtClean="0"/>
              <a:t>obrazovanja </a:t>
            </a:r>
            <a:r>
              <a:rPr lang="hr-HR" sz="1800" dirty="0"/>
              <a:t>(škola stranih jezika)</a:t>
            </a:r>
            <a:r>
              <a:rPr lang="hr-HR" sz="1800" dirty="0" smtClean="0"/>
              <a:t> u </a:t>
            </a:r>
            <a:r>
              <a:rPr lang="hr-HR" sz="1800" dirty="0"/>
              <a:t>iznosu od 80.000,00 kn.</a:t>
            </a:r>
          </a:p>
          <a:p>
            <a:pPr marL="0" indent="0">
              <a:buNone/>
            </a:pPr>
            <a:r>
              <a:rPr lang="hr-HR" sz="1800" dirty="0"/>
              <a:t>3.sufinanciranje aktivnosti programa iznad standarda </a:t>
            </a:r>
            <a:r>
              <a:rPr lang="hr-HR" sz="1800" dirty="0" smtClean="0"/>
              <a:t>u </a:t>
            </a:r>
            <a:r>
              <a:rPr lang="hr-HR" sz="1800" dirty="0"/>
              <a:t>osnovnoškolskom obrazovanju </a:t>
            </a:r>
            <a:r>
              <a:rPr lang="sv-SE" sz="1800" dirty="0"/>
              <a:t>(sufinanciranje izvannastavnih aktivnosti i projekata</a:t>
            </a:r>
            <a:r>
              <a:rPr lang="sv-SE" sz="1800" dirty="0" smtClean="0"/>
              <a:t>.)</a:t>
            </a:r>
            <a:r>
              <a:rPr lang="hr-HR" sz="1800" dirty="0" smtClean="0"/>
              <a:t> u </a:t>
            </a:r>
            <a:r>
              <a:rPr lang="hr-HR" sz="1800" dirty="0"/>
              <a:t>iznosu </a:t>
            </a:r>
            <a:r>
              <a:rPr lang="hr-HR" sz="1800" dirty="0" smtClean="0"/>
              <a:t>od </a:t>
            </a:r>
            <a:r>
              <a:rPr lang="hr-HR" sz="1800" dirty="0"/>
              <a:t>22.000,00 kn.</a:t>
            </a:r>
          </a:p>
          <a:p>
            <a:pPr marL="0" indent="0">
              <a:buNone/>
            </a:pPr>
            <a:r>
              <a:rPr lang="hr-HR" sz="1800" dirty="0"/>
              <a:t>4.sufinanciranje stipendiranjem učenika i studenata </a:t>
            </a:r>
            <a:r>
              <a:rPr lang="hr-HR" sz="1800" dirty="0" smtClean="0"/>
              <a:t>u </a:t>
            </a:r>
            <a:r>
              <a:rPr lang="hr-HR" sz="1800" dirty="0"/>
              <a:t>iznosu od 391.000,00 kn.</a:t>
            </a:r>
          </a:p>
          <a:p>
            <a:pPr marL="0" indent="0">
              <a:buNone/>
            </a:pPr>
            <a:r>
              <a:rPr lang="hr-HR" sz="1800" dirty="0"/>
              <a:t>5.sufinanciranje vjerskih zajednica u iznosu </a:t>
            </a:r>
            <a:r>
              <a:rPr lang="hr-HR" sz="1800" dirty="0" smtClean="0"/>
              <a:t>od </a:t>
            </a:r>
            <a:r>
              <a:rPr lang="hr-HR" sz="1800" dirty="0"/>
              <a:t>20.000,00 kn.</a:t>
            </a:r>
          </a:p>
          <a:p>
            <a:pPr marL="0" indent="0">
              <a:buNone/>
            </a:pPr>
            <a:r>
              <a:rPr lang="hr-HR" sz="1800" b="1" dirty="0"/>
              <a:t>Ukupno planiranih sredstava 613.000,00 kn.</a:t>
            </a:r>
            <a:endParaRPr lang="hr-HR" sz="1800" dirty="0"/>
          </a:p>
        </p:txBody>
      </p:sp>
    </p:spTree>
    <p:extLst>
      <p:ext uri="{BB962C8B-B14F-4D97-AF65-F5344CB8AC3E}">
        <p14:creationId xmlns:p14="http://schemas.microsoft.com/office/powerpoint/2010/main" xmlns="" val="3825913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432" y="1052736"/>
            <a:ext cx="8229600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1400" b="1" dirty="0" smtClean="0"/>
              <a:t>1. Program </a:t>
            </a:r>
            <a:r>
              <a:rPr lang="hr-HR" sz="1400" b="1" dirty="0"/>
              <a:t>socijalne skrbi Općine Jelenje:</a:t>
            </a:r>
          </a:p>
          <a:p>
            <a:pPr marL="0" indent="0">
              <a:buNone/>
            </a:pPr>
            <a:r>
              <a:rPr lang="hr-HR" sz="1400" dirty="0" smtClean="0"/>
              <a:t>1.1</a:t>
            </a:r>
            <a:r>
              <a:rPr lang="hr-HR" sz="1400" dirty="0"/>
              <a:t>. pravo na naknadu za troškove stanovanja,</a:t>
            </a:r>
          </a:p>
          <a:p>
            <a:pPr marL="0" indent="0">
              <a:buNone/>
            </a:pPr>
            <a:r>
              <a:rPr lang="hr-HR" sz="1400" dirty="0"/>
              <a:t>1.2. pravo na troškove ogrjeva,</a:t>
            </a:r>
          </a:p>
          <a:p>
            <a:pPr marL="0" indent="0">
              <a:buNone/>
            </a:pPr>
            <a:r>
              <a:rPr lang="hr-HR" sz="1400" dirty="0"/>
              <a:t>1.3. pravo na besplatnu prehranu dojenčadi i male djece,</a:t>
            </a:r>
          </a:p>
          <a:p>
            <a:pPr marL="0" indent="0">
              <a:buNone/>
            </a:pPr>
            <a:r>
              <a:rPr lang="hr-HR" sz="1400" dirty="0"/>
              <a:t>1.4. pravo na sufinanciranje boravka djece u dječjem vrtiću,</a:t>
            </a:r>
          </a:p>
          <a:p>
            <a:pPr marL="0" indent="0">
              <a:buNone/>
            </a:pPr>
            <a:r>
              <a:rPr lang="hr-HR" sz="1400" dirty="0"/>
              <a:t>1.5. pravo na financiranje marende učenicima OŠ Jelenje Dražice,</a:t>
            </a:r>
          </a:p>
          <a:p>
            <a:pPr marL="0" indent="0">
              <a:buNone/>
            </a:pPr>
            <a:r>
              <a:rPr lang="hr-HR" sz="1400" dirty="0"/>
              <a:t>1.6. pravo na financiranje produženoga boravka učenicima OŠ Jelenje Dražice</a:t>
            </a:r>
          </a:p>
          <a:p>
            <a:pPr marL="0" indent="0">
              <a:buNone/>
            </a:pPr>
            <a:r>
              <a:rPr lang="hr-HR" sz="1400" dirty="0"/>
              <a:t>1.7. pravo na sufinanciranje javnog prijevoza učenicima srednje škole i studentima,</a:t>
            </a:r>
          </a:p>
          <a:p>
            <a:pPr marL="0" indent="0">
              <a:buNone/>
            </a:pPr>
            <a:r>
              <a:rPr lang="hr-HR" sz="1400" dirty="0"/>
              <a:t>1.8. pravo na sufinanciranje javnog prijevoza osobama s invaliditetom,</a:t>
            </a:r>
          </a:p>
          <a:p>
            <a:pPr marL="0" indent="0">
              <a:buNone/>
            </a:pPr>
            <a:r>
              <a:rPr lang="hr-HR" sz="1400" dirty="0"/>
              <a:t>1.9. pravo na financiranje javnog prijevoza dobrovoljnim davateljima krvi</a:t>
            </a:r>
          </a:p>
          <a:p>
            <a:pPr marL="0" indent="0">
              <a:buNone/>
            </a:pPr>
            <a:r>
              <a:rPr lang="hr-HR" sz="1400" dirty="0"/>
              <a:t>1.10. pravo na sufinanciranje javnog prijevoza osoba iz članka 10. Odluke </a:t>
            </a:r>
          </a:p>
          <a:p>
            <a:pPr marL="0" indent="0">
              <a:buNone/>
            </a:pPr>
            <a:r>
              <a:rPr lang="hr-HR" sz="1400" dirty="0"/>
              <a:t>pomoći:</a:t>
            </a:r>
          </a:p>
          <a:p>
            <a:pPr marL="0" indent="0">
              <a:buNone/>
            </a:pPr>
            <a:r>
              <a:rPr lang="hr-HR" sz="1400" dirty="0"/>
              <a:t>2.1. pomoć za novorođenu djecu,</a:t>
            </a:r>
          </a:p>
          <a:p>
            <a:pPr marL="0" indent="0">
              <a:buNone/>
            </a:pPr>
            <a:r>
              <a:rPr lang="hr-HR" sz="1400" dirty="0"/>
              <a:t>2.2. jednokratne novčane pomoći,</a:t>
            </a:r>
          </a:p>
          <a:p>
            <a:pPr marL="0" indent="0">
              <a:buNone/>
            </a:pPr>
            <a:r>
              <a:rPr lang="hr-HR" sz="1400" dirty="0"/>
              <a:t>2.3. pomoć u hrani i osnovnim životnim potrepštinama,</a:t>
            </a:r>
          </a:p>
          <a:p>
            <a:pPr marL="0" indent="0">
              <a:buNone/>
            </a:pPr>
            <a:r>
              <a:rPr lang="hr-HR" sz="1400" dirty="0"/>
              <a:t>2.4. sufinanciranje pogrebnih troškova.</a:t>
            </a:r>
          </a:p>
          <a:p>
            <a:pPr marL="0" indent="0">
              <a:buNone/>
            </a:pPr>
            <a:r>
              <a:rPr lang="hr-HR" sz="1400" dirty="0"/>
              <a:t>financiranje</a:t>
            </a:r>
          </a:p>
          <a:p>
            <a:pPr marL="0" indent="0">
              <a:buNone/>
            </a:pPr>
            <a:r>
              <a:rPr lang="hr-HR" sz="1400" dirty="0"/>
              <a:t>3.1. programa pomoći u nabavi udžbenika,</a:t>
            </a:r>
          </a:p>
          <a:p>
            <a:pPr marL="0" indent="0">
              <a:buNone/>
            </a:pPr>
            <a:r>
              <a:rPr lang="hr-HR" sz="1400" dirty="0"/>
              <a:t>3.2. redovnog programa Crvenog križa</a:t>
            </a:r>
          </a:p>
          <a:p>
            <a:pPr marL="0" indent="0">
              <a:buNone/>
            </a:pPr>
            <a:r>
              <a:rPr lang="hr-HR" sz="1400" dirty="0"/>
              <a:t>3.3. poklon bon učenicima 1 razreda osnovne škole</a:t>
            </a:r>
          </a:p>
          <a:p>
            <a:pPr marL="0" indent="0">
              <a:buNone/>
            </a:pPr>
            <a:r>
              <a:rPr lang="hr-HR" sz="1400" dirty="0" smtClean="0"/>
              <a:t>Planirana </a:t>
            </a:r>
            <a:r>
              <a:rPr lang="hr-HR" sz="1400" dirty="0"/>
              <a:t>su sredstva </a:t>
            </a:r>
            <a:r>
              <a:rPr lang="hr-HR" sz="1400" dirty="0" smtClean="0"/>
              <a:t>za </a:t>
            </a:r>
            <a:r>
              <a:rPr lang="hr-HR" sz="1400" b="1" dirty="0" smtClean="0"/>
              <a:t>socijalni </a:t>
            </a:r>
            <a:r>
              <a:rPr lang="hr-HR" sz="1400" b="1" dirty="0"/>
              <a:t>program </a:t>
            </a:r>
            <a:r>
              <a:rPr lang="hr-HR" sz="1400" dirty="0" smtClean="0"/>
              <a:t>iznose </a:t>
            </a:r>
            <a:r>
              <a:rPr lang="hr-HR" sz="1400" b="1" dirty="0"/>
              <a:t>UKUPNO: </a:t>
            </a:r>
            <a:r>
              <a:rPr lang="hr-HR" sz="1400" b="1" dirty="0" smtClean="0"/>
              <a:t>781.000 kn</a:t>
            </a:r>
            <a:endParaRPr lang="hr-HR" sz="1400" b="1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539552" y="404664"/>
            <a:ext cx="8215064" cy="720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1600" b="1" dirty="0"/>
              <a:t>P R O G R A M </a:t>
            </a:r>
            <a:br>
              <a:rPr lang="hr-HR" sz="1600" b="1" dirty="0"/>
            </a:br>
            <a:r>
              <a:rPr lang="hr-HR" sz="1600" b="1" dirty="0"/>
              <a:t>javnih potreba u socijalnoj skrbi i zdravstvu Općine </a:t>
            </a:r>
            <a:r>
              <a:rPr lang="hr-HR" sz="1600" b="1" dirty="0" smtClean="0"/>
              <a:t>Jelenje </a:t>
            </a:r>
            <a:r>
              <a:rPr lang="hr-HR" sz="1600" b="1" dirty="0"/>
              <a:t>za 2016. godinu</a:t>
            </a:r>
            <a:endParaRPr lang="hr-HR" sz="1600" dirty="0"/>
          </a:p>
        </p:txBody>
      </p:sp>
    </p:spTree>
    <p:extLst>
      <p:ext uri="{BB962C8B-B14F-4D97-AF65-F5344CB8AC3E}">
        <p14:creationId xmlns:p14="http://schemas.microsoft.com/office/powerpoint/2010/main" xmlns="" val="1905971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9552" y="404664"/>
            <a:ext cx="80648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1400" b="1" dirty="0" smtClean="0"/>
              <a:t>2. </a:t>
            </a:r>
            <a:r>
              <a:rPr lang="hr-HR" b="1" dirty="0" smtClean="0"/>
              <a:t>Programom </a:t>
            </a:r>
            <a:r>
              <a:rPr lang="hr-HR" b="1" dirty="0"/>
              <a:t>zdravstvene zaštite </a:t>
            </a:r>
            <a:r>
              <a:rPr lang="hr-HR" dirty="0"/>
              <a:t>osigurava se poboljšanje zdravstvenog standarda mještana kroz sufinanciranje </a:t>
            </a:r>
            <a:r>
              <a:rPr lang="hr-HR" dirty="0" smtClean="0"/>
              <a:t>programa </a:t>
            </a:r>
            <a:r>
              <a:rPr lang="hr-HR" dirty="0"/>
              <a:t>zdravstvene zaštite te potpore humanitarnim i drugim ustanovama i udrugama kako slijedi</a:t>
            </a:r>
            <a:r>
              <a:rPr lang="hr-HR" dirty="0" smtClean="0"/>
              <a:t>:</a:t>
            </a:r>
          </a:p>
          <a:p>
            <a:endParaRPr lang="hr-HR" dirty="0"/>
          </a:p>
          <a:p>
            <a:r>
              <a:rPr lang="hr-HR" dirty="0"/>
              <a:t>2. Zdravstveni programi UKUPNO: </a:t>
            </a:r>
            <a:r>
              <a:rPr lang="hr-HR" dirty="0" smtClean="0"/>
              <a:t>143.500 kn</a:t>
            </a:r>
            <a:endParaRPr lang="hr-HR" dirty="0"/>
          </a:p>
          <a:p>
            <a:r>
              <a:rPr lang="hr-HR" dirty="0"/>
              <a:t>2.1. Potpora za savjetovalište za prehranu dojenčadi</a:t>
            </a:r>
          </a:p>
          <a:p>
            <a:r>
              <a:rPr lang="hr-HR" dirty="0" smtClean="0"/>
              <a:t>Ukupno </a:t>
            </a:r>
            <a:r>
              <a:rPr lang="hr-HR" dirty="0"/>
              <a:t>planirana sredstva: </a:t>
            </a:r>
            <a:r>
              <a:rPr lang="hr-HR" dirty="0" smtClean="0"/>
              <a:t>40.000 </a:t>
            </a:r>
            <a:r>
              <a:rPr lang="hr-HR" dirty="0"/>
              <a:t>kn</a:t>
            </a:r>
          </a:p>
          <a:p>
            <a:r>
              <a:rPr lang="hr-HR" dirty="0"/>
              <a:t>2.2. Potpora za punktove posebnog </a:t>
            </a:r>
            <a:r>
              <a:rPr lang="hr-HR" dirty="0" smtClean="0"/>
              <a:t>dežurstva (pedijatra </a:t>
            </a:r>
            <a:r>
              <a:rPr lang="hr-HR" dirty="0"/>
              <a:t>i </a:t>
            </a:r>
            <a:r>
              <a:rPr lang="hr-HR" dirty="0" smtClean="0"/>
              <a:t>stomatologa).</a:t>
            </a:r>
            <a:endParaRPr lang="hr-HR" dirty="0"/>
          </a:p>
          <a:p>
            <a:r>
              <a:rPr lang="hr-HR" dirty="0" smtClean="0"/>
              <a:t>Ukupno </a:t>
            </a:r>
            <a:r>
              <a:rPr lang="hr-HR" dirty="0"/>
              <a:t>planirana sredstva: </a:t>
            </a:r>
            <a:r>
              <a:rPr lang="hr-HR" dirty="0" smtClean="0"/>
              <a:t>35.500 </a:t>
            </a:r>
            <a:r>
              <a:rPr lang="hr-HR" dirty="0"/>
              <a:t>kn</a:t>
            </a:r>
          </a:p>
          <a:p>
            <a:r>
              <a:rPr lang="hr-HR" dirty="0"/>
              <a:t>2.3. Potpora za preventivne dijagnostičke pregleda</a:t>
            </a:r>
          </a:p>
          <a:p>
            <a:r>
              <a:rPr lang="hr-HR" dirty="0" smtClean="0"/>
              <a:t>Ukupno </a:t>
            </a:r>
            <a:r>
              <a:rPr lang="hr-HR" dirty="0"/>
              <a:t>planirana sredstva: </a:t>
            </a:r>
            <a:r>
              <a:rPr lang="hr-HR" dirty="0" smtClean="0"/>
              <a:t>50.000 </a:t>
            </a:r>
            <a:r>
              <a:rPr lang="hr-HR" dirty="0"/>
              <a:t>kn</a:t>
            </a:r>
          </a:p>
          <a:p>
            <a:r>
              <a:rPr lang="hr-HR" dirty="0"/>
              <a:t>2.4. Potpora za palijativnu skrb</a:t>
            </a:r>
          </a:p>
          <a:p>
            <a:r>
              <a:rPr lang="hr-HR" dirty="0" smtClean="0"/>
              <a:t>Ukupno </a:t>
            </a:r>
            <a:r>
              <a:rPr lang="hr-HR" dirty="0"/>
              <a:t>planirana sredstva: </a:t>
            </a:r>
            <a:r>
              <a:rPr lang="hr-HR" dirty="0" smtClean="0"/>
              <a:t>18.000 </a:t>
            </a:r>
            <a:r>
              <a:rPr lang="hr-HR" dirty="0"/>
              <a:t>kn.</a:t>
            </a:r>
          </a:p>
          <a:p>
            <a:r>
              <a:rPr lang="hr-HR" dirty="0"/>
              <a:t>3. Potpore socijalno humanitarnim </a:t>
            </a:r>
            <a:r>
              <a:rPr lang="hr-HR" dirty="0" smtClean="0"/>
              <a:t>udrugama UKUPNO: 112.632 </a:t>
            </a:r>
            <a:r>
              <a:rPr lang="hr-HR" dirty="0"/>
              <a:t>kn.</a:t>
            </a:r>
          </a:p>
          <a:p>
            <a:endParaRPr lang="hr-HR" dirty="0" smtClean="0"/>
          </a:p>
          <a:p>
            <a:r>
              <a:rPr lang="hr-HR" dirty="0" smtClean="0"/>
              <a:t>Socijalni </a:t>
            </a:r>
            <a:r>
              <a:rPr lang="hr-HR" dirty="0"/>
              <a:t>i zdravstveni program te potpore </a:t>
            </a:r>
            <a:r>
              <a:rPr lang="hr-HR" dirty="0" smtClean="0"/>
              <a:t>socijalno-humanitarnim </a:t>
            </a:r>
            <a:r>
              <a:rPr lang="hr-HR" dirty="0"/>
              <a:t>udrugama Općine Jelenje za 2016. god. </a:t>
            </a:r>
            <a:r>
              <a:rPr lang="hr-HR" b="1" dirty="0"/>
              <a:t>UKUPNO: </a:t>
            </a:r>
            <a:r>
              <a:rPr lang="hr-HR" b="1" dirty="0" smtClean="0"/>
              <a:t>1.037.132 </a:t>
            </a:r>
            <a:r>
              <a:rPr lang="hr-HR" b="1" dirty="0"/>
              <a:t>kn</a:t>
            </a:r>
          </a:p>
        </p:txBody>
      </p:sp>
    </p:spTree>
    <p:extLst>
      <p:ext uri="{BB962C8B-B14F-4D97-AF65-F5344CB8AC3E}">
        <p14:creationId xmlns:p14="http://schemas.microsoft.com/office/powerpoint/2010/main" xmlns="" val="2270638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552" y="4691280"/>
            <a:ext cx="8003232" cy="14565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sz="1900" dirty="0"/>
              <a:t>Za financiranje programsku aktivnost sportskih udruga u 2016. planirana su sredstva u iznosu od </a:t>
            </a:r>
            <a:r>
              <a:rPr lang="hr-HR" sz="1900" dirty="0" smtClean="0"/>
              <a:t>515.000 kn</a:t>
            </a:r>
          </a:p>
          <a:p>
            <a:pPr marL="0" indent="0">
              <a:buNone/>
            </a:pPr>
            <a:r>
              <a:rPr lang="hr-HR" sz="1900" dirty="0" smtClean="0"/>
              <a:t>Za </a:t>
            </a:r>
            <a:r>
              <a:rPr lang="hr-HR" sz="1900" dirty="0"/>
              <a:t>financiranje uređenja sportskih objekata na području </a:t>
            </a:r>
            <a:r>
              <a:rPr lang="hr-HR" sz="1900" dirty="0" smtClean="0"/>
              <a:t>općine </a:t>
            </a:r>
            <a:r>
              <a:rPr lang="hr-HR" sz="1900" dirty="0"/>
              <a:t>Jelenje u 2016. planirana su sredstva u iznosu od </a:t>
            </a:r>
            <a:r>
              <a:rPr lang="hr-HR" sz="1900" dirty="0" smtClean="0"/>
              <a:t>450.000 kn</a:t>
            </a: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5" name="Rectangle 4"/>
          <p:cNvSpPr/>
          <p:nvPr/>
        </p:nvSpPr>
        <p:spPr>
          <a:xfrm>
            <a:off x="457200" y="1415942"/>
            <a:ext cx="7992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/>
              <a:t>Programom javnih potreba u sportu Općine Jelenje u 2016. godini utvrđuju se aktivnosti, poslovi i djelatnosti u svezi s:</a:t>
            </a:r>
          </a:p>
          <a:p>
            <a:r>
              <a:rPr lang="hr-HR" dirty="0"/>
              <a:t>- poticanjem i promicanjem sporta</a:t>
            </a:r>
          </a:p>
          <a:p>
            <a:r>
              <a:rPr lang="hr-HR" dirty="0"/>
              <a:t>- provođenjem sportskih aktivnosti djece, mladeži i studenata,</a:t>
            </a:r>
          </a:p>
          <a:p>
            <a:r>
              <a:rPr lang="hr-HR" dirty="0"/>
              <a:t>- sportsko-rekreacijskim aktivnostima građana,</a:t>
            </a:r>
          </a:p>
          <a:p>
            <a:r>
              <a:rPr lang="hr-HR" dirty="0"/>
              <a:t>- djelovanjem udruga sporta,</a:t>
            </a:r>
          </a:p>
          <a:p>
            <a:r>
              <a:rPr lang="hr-HR" dirty="0"/>
              <a:t>- nagrađivanja sportaša,</a:t>
            </a:r>
          </a:p>
          <a:p>
            <a:r>
              <a:rPr lang="hr-HR" dirty="0"/>
              <a:t>- sportskim aktivnostima osoba s teškoćama u razvoju i osoba s invaliditetom</a:t>
            </a:r>
          </a:p>
          <a:p>
            <a:r>
              <a:rPr lang="hr-HR" dirty="0"/>
              <a:t>- planiranjem, izgradnjom, održavanjem i korištenjem sportskih građevina značajnih za Općinu.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51239"/>
            <a:ext cx="8085584" cy="9647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1600" b="1" dirty="0"/>
              <a:t>P R O G R A M </a:t>
            </a:r>
            <a:br>
              <a:rPr lang="hr-HR" sz="1600" b="1" dirty="0"/>
            </a:br>
            <a:r>
              <a:rPr lang="hr-HR" sz="1600" b="1" dirty="0"/>
              <a:t>javnih potreba u </a:t>
            </a:r>
            <a:r>
              <a:rPr lang="hr-HR" sz="1600" b="1" dirty="0" smtClean="0"/>
              <a:t>sportu Općine </a:t>
            </a:r>
            <a:r>
              <a:rPr lang="hr-HR" sz="1600" b="1" dirty="0"/>
              <a:t>Jelenje u 2016. godini</a:t>
            </a:r>
            <a:endParaRPr lang="hr-HR" sz="1600" dirty="0"/>
          </a:p>
        </p:txBody>
      </p:sp>
    </p:spTree>
    <p:extLst>
      <p:ext uri="{BB962C8B-B14F-4D97-AF65-F5344CB8AC3E}">
        <p14:creationId xmlns:p14="http://schemas.microsoft.com/office/powerpoint/2010/main" xmlns="" val="2893385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 smtClean="0">
                <a:solidFill>
                  <a:schemeClr val="accent3">
                    <a:lumMod val="75000"/>
                  </a:schemeClr>
                </a:solidFill>
              </a:rPr>
              <a:t>Ugovorena sredstva na ime javnih potreba u 2016.g.</a:t>
            </a:r>
            <a:endParaRPr lang="hr-HR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19347503"/>
              </p:ext>
            </p:extLst>
          </p:nvPr>
        </p:nvGraphicFramePr>
        <p:xfrm>
          <a:off x="1187624" y="1844824"/>
          <a:ext cx="6408711" cy="4109684"/>
        </p:xfrm>
        <a:graphic>
          <a:graphicData uri="http://schemas.openxmlformats.org/drawingml/2006/table">
            <a:tbl>
              <a:tblPr/>
              <a:tblGrid>
                <a:gridCol w="530376"/>
                <a:gridCol w="5049623"/>
                <a:gridCol w="828712"/>
              </a:tblGrid>
              <a:tr h="148162"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1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R.BR.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1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NAZIV UDRUGE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1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IZNOS U KN 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162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Odbojkaški klub Rječina 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50.000 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148162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Udruga umirovljenika Jelenje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15.000 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162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Društvo </a:t>
                      </a:r>
                      <a:r>
                        <a:rPr lang="hr-HR" sz="900" b="0" i="0" u="none" strike="noStrike" dirty="0" err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multiple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</a:t>
                      </a:r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skleroze PGŽ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10.800 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148162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Udruga za pomoć osobama s mentalnom retardacijom Rijeka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30.000 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162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Udruga Margareta CRO ART Dražice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35.000 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148162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Ogranak Matice hrvatske u Jelenju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34.000 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162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Stolnoteniski klub "Rječina"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10.000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148162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Boćarski klub "</a:t>
                      </a:r>
                      <a:r>
                        <a:rPr lang="hr-HR" sz="900" b="0" i="0" u="none" strike="noStrike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Podhum</a:t>
                      </a:r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"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90.000 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162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Nogometni klub "Rječina"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300.000 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148162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Košarkaški klub "Jelenje-Dražice"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50.000 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162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Pikado klub "Formula 1"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10.000 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148162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Klub dizača utega "Rječina 75"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50.000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162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Ženski kuglački klub Rječina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10.000 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271661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14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Udruga hrvatskih branitelja-dragovoljaca Domovinskog rata Primorsko-goranske Rijeka, Dražice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100.000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162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Udruga dragovoljaca i veterana domovinskog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rata </a:t>
                      </a:r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RH ogranak Jelenje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50.000 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148162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Udruga osoba s mišićnom distrofijom PGŽ Rijeka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10.000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162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Boćarski klub "Rječina" Dražice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25.000 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148162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Boćarski klub "</a:t>
                      </a:r>
                      <a:r>
                        <a:rPr lang="hr-HR" sz="900" b="0" i="0" u="none" strike="noStrike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Zoretići</a:t>
                      </a:r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"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Dražice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10.000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162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Dom zdravlja PGŽ Rijeka-savjetovalište za prehranu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49.000 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148162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Dom zdravlja PGŽ Rijeka-financiranje tima palijativne skrbi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17.580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162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Ženski boćarski klub Dražice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10.000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148162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Dom zdravlja PGŽ Rijeka - financiranje posebnog dežurstva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35.412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6916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Udruga slijepih PGŽ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Rijeka                                                                                                            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                           </a:t>
                      </a:r>
                    </a:p>
                    <a:p>
                      <a:pPr algn="l" fontAlgn="b"/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  5.000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148162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Osnovna škola Jelenje - Dražice sufinanciranje projekta Osnovne škole 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22.000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162"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Hrvatski Crveni Križ Gradsko društvo Crvenog križa Rijeka</a:t>
                      </a: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        </a:t>
                      </a:r>
                      <a:r>
                        <a:rPr lang="hr-HR" sz="900" b="0" i="0" u="none" strike="noStrike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"/>
                        </a:rPr>
                        <a:t>70.000   </a:t>
                      </a:r>
                      <a:endParaRPr lang="hr-HR" sz="900" b="0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960" y="476672"/>
            <a:ext cx="4680520" cy="633670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hr-HR" dirty="0" smtClean="0"/>
              <a:t>	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</a:rPr>
              <a:t>Drage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Grobničanke i Grobničani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</a:rPr>
              <a:t>, </a:t>
            </a:r>
            <a:endParaRPr lang="hr-HR" sz="4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endParaRPr lang="hr-HR" sz="4800" dirty="0">
              <a:solidFill>
                <a:schemeClr val="accent3">
                  <a:lumMod val="75000"/>
                </a:schemeClr>
              </a:solidFill>
            </a:endParaRPr>
          </a:p>
          <a:p>
            <a:pPr algn="just">
              <a:buNone/>
            </a:pP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</a:rPr>
              <a:t>	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kako bismo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am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približili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općinske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financije i što bolje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upoznali s najvažnijim dokumentom potrebnim za funkcioniranje naše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općine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pripremili smo Proračun u malom za 201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godinu, koji se nalazi pred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ama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hr-HR" sz="4800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hr-HR" sz="48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 ovom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smo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dokume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ntu,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nadam se,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na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jednostavan i slikovit način, prikazali najvažnije planirane godišnje prihode i primitke, te sve rashode i izdatke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Općine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U kratkim smo crtama prikazali planove i aktivnosti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Općine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povezane s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korištenj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em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općins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kog novca u 201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godini. Kao i ranijih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godina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 ovaj će Proračun za sve stanovnike naše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pćine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osigurati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primjerenu razinu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javnih usluga. Posebno smo vodili računa o zadržavanju standarda javnih potreba građana,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osobito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 segmentu socijalnih prava i zdravstvene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zaštite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Također smo se trudili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zadrža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ti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komunalni standard uređenja naše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općine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Svjesni da bez ulaganja nema napretka, osigurali smo i sredstva za važna investicijska ulaganja. Zacrtali smo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vrlo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ambiciozne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planove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prije svega,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modelu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j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avno-privatnog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partnerstva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uredit ćemo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hospicij,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također ćemo izgraditi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reciklažno dvorište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Jelenje,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uz poticajne mjere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Ministarstva, potom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dograditi zdravstvenu stanicu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te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nastaviti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izgradnjom i dodatnim ulaganjima u groblje.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akon izrade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Strategije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razvoja, planiramo koristiti sredstva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iz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raznih f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ond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ova  namijenjenih ruralnom razvoju te poticanju turizma i poljoprivrede jer su upravo to naši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prirodni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resursi koje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moramo iskoristiti za razvoj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općine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algn="just">
              <a:buNone/>
            </a:pP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N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adam se da ćete kroz Proračun u malom saznati više o mogućnostima i obvezama financiranja iz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općins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kog proračuna, te da tako možemo zajedno,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uz vaše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prijedloge i sugestije,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usm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jeriti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proračunska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sredstva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na dobrobit svih građana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pćine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Jelenje.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Pozivam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da sudjelujete u stvaranju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zajedničke slike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naše budućnosti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onakve kakvu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želimo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 kakva nam svima najviše odgovara, a to je općina po mjeri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svakog čovjeka, 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pćina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 koj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oj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je privilegija živjeti. </a:t>
            </a:r>
            <a:endParaRPr lang="hr-HR" sz="4800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hr-HR" sz="48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</a:t>
            </a:r>
          </a:p>
          <a:p>
            <a:pPr algn="just">
              <a:buNone/>
            </a:pPr>
            <a:r>
              <a:rPr lang="hr-HR" sz="48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</a:t>
            </a:r>
            <a:r>
              <a:rPr lang="vi-VN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Vaš</a:t>
            </a:r>
            <a:r>
              <a:rPr lang="hr-HR" sz="4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načelnik Ervin Radetić</a:t>
            </a:r>
            <a:endParaRPr lang="hr-HR" sz="48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23528" y="620688"/>
            <a:ext cx="4032448" cy="56494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hr-H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51520" y="620688"/>
            <a:ext cx="4248472" cy="56494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hr-H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hr-HR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hr-H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hr-HR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hr-H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hr-HR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hr-H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hr-HR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hr-H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http://www.jelenje.dreamhosters.com/wp-content/uploads/opcin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581128"/>
            <a:ext cx="3312368" cy="1547349"/>
          </a:xfrm>
          <a:prstGeom prst="rect">
            <a:avLst/>
          </a:prstGeom>
          <a:noFill/>
        </p:spPr>
      </p:pic>
      <p:pic>
        <p:nvPicPr>
          <p:cNvPr id="2" name="Picture 2" descr="_MG_374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51830"/>
            <a:ext cx="2057400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03232" cy="4525963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hr-HR" sz="1800" dirty="0" smtClean="0"/>
              <a:t>Program </a:t>
            </a:r>
            <a:r>
              <a:rPr lang="hr-HR" sz="1800" dirty="0"/>
              <a:t>gradnje objekata i uređenja komunalne infrastrukture  </a:t>
            </a:r>
            <a:endParaRPr lang="hr-HR" sz="1800" dirty="0" smtClean="0"/>
          </a:p>
          <a:p>
            <a:pPr marL="0" indent="0">
              <a:buNone/>
            </a:pPr>
            <a:endParaRPr lang="hr-HR" sz="1800" dirty="0"/>
          </a:p>
          <a:p>
            <a:pPr marL="0" indent="0">
              <a:buNone/>
            </a:pPr>
            <a:r>
              <a:rPr lang="hr-HR" sz="1800" dirty="0" smtClean="0"/>
              <a:t>2. Program </a:t>
            </a:r>
            <a:r>
              <a:rPr lang="hr-HR" sz="1800" dirty="0"/>
              <a:t>godišnjeg održavanja objekata i uređenje komunalne </a:t>
            </a:r>
            <a:r>
              <a:rPr lang="hr-HR" sz="1800" dirty="0" smtClean="0"/>
              <a:t>infrastrukture</a:t>
            </a:r>
          </a:p>
          <a:p>
            <a:pPr marL="0" indent="0">
              <a:buNone/>
            </a:pPr>
            <a:endParaRPr lang="hr-HR" sz="1800" dirty="0"/>
          </a:p>
          <a:p>
            <a:pPr marL="0" indent="0">
              <a:buNone/>
            </a:pPr>
            <a:r>
              <a:rPr lang="hr-HR" sz="1800" dirty="0" smtClean="0"/>
              <a:t>3. Program </a:t>
            </a:r>
            <a:r>
              <a:rPr lang="hr-HR" sz="1800" dirty="0"/>
              <a:t>utroška sredstava naknade za zadržavanje nezakonito izgrađenih zgrada u </a:t>
            </a:r>
            <a:r>
              <a:rPr lang="hr-HR" sz="1800" dirty="0" smtClean="0"/>
              <a:t>prostoru</a:t>
            </a:r>
          </a:p>
          <a:p>
            <a:pPr marL="0" indent="0">
              <a:buNone/>
            </a:pPr>
            <a:endParaRPr lang="hr-HR" sz="1800" dirty="0"/>
          </a:p>
          <a:p>
            <a:pPr marL="0" indent="0">
              <a:buNone/>
            </a:pPr>
            <a:r>
              <a:rPr lang="hr-HR" sz="1800" dirty="0" smtClean="0"/>
              <a:t>4. Program </a:t>
            </a:r>
            <a:r>
              <a:rPr lang="hr-HR" sz="1800" dirty="0"/>
              <a:t>utroška sredstava šumskog doprinosa</a:t>
            </a:r>
          </a:p>
          <a:p>
            <a:endParaRPr lang="hr-HR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467544" y="635499"/>
            <a:ext cx="7848872" cy="4892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4000" b="1" dirty="0" smtClean="0">
                <a:latin typeface="Blackadder ITC" panose="04020505051007020D02" pitchFamily="82" charset="0"/>
              </a:rPr>
              <a:t>Slijede ostali programi: </a:t>
            </a:r>
            <a:endParaRPr lang="hr-HR" sz="4000" dirty="0">
              <a:latin typeface="Blackadder ITC" panose="04020505051007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1927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1800" b="1" dirty="0"/>
              <a:t>P R O G R A M  gradnje objekata i uređenja komunalne infrastrukture </a:t>
            </a:r>
            <a:br>
              <a:rPr lang="pl-PL" sz="1800" b="1" dirty="0"/>
            </a:br>
            <a:r>
              <a:rPr lang="pl-PL" sz="1800" b="1" dirty="0"/>
              <a:t>na području općine Jelenje za 2016. godinu</a:t>
            </a:r>
            <a:r>
              <a:rPr lang="hr-HR" sz="1800" dirty="0"/>
              <a:t/>
            </a:r>
            <a:br>
              <a:rPr lang="hr-HR" sz="1800" dirty="0"/>
            </a:br>
            <a:endParaRPr lang="hr-HR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96458" y="1736812"/>
            <a:ext cx="4302174" cy="46445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1800" dirty="0" smtClean="0"/>
              <a:t>za sljedeće namjene:</a:t>
            </a:r>
          </a:p>
          <a:p>
            <a:pPr>
              <a:buFontTx/>
              <a:buChar char="-"/>
            </a:pPr>
            <a:r>
              <a:rPr lang="pl-PL" sz="1800" dirty="0" smtClean="0"/>
              <a:t>izgradnja hospicija u ukupnom iznosu 92.853 kn</a:t>
            </a:r>
          </a:p>
          <a:p>
            <a:pPr>
              <a:buFontTx/>
              <a:buChar char="-"/>
            </a:pPr>
            <a:r>
              <a:rPr lang="pl-PL" sz="1800" dirty="0" smtClean="0"/>
              <a:t>dogradnja zdravstvene stanice u ukupnom iznosu 174.606 kn</a:t>
            </a:r>
          </a:p>
          <a:p>
            <a:pPr>
              <a:buFontTx/>
              <a:buChar char="-"/>
            </a:pPr>
            <a:r>
              <a:rPr lang="pl-PL" sz="1800" dirty="0" smtClean="0"/>
              <a:t>proširenje groblja u ukupnom iznosu od 400.000 kn</a:t>
            </a:r>
          </a:p>
          <a:p>
            <a:pPr>
              <a:buFontTx/>
              <a:buChar char="-"/>
            </a:pPr>
            <a:r>
              <a:rPr lang="pl-PL" sz="1800" dirty="0" smtClean="0"/>
              <a:t>izgadnja i ulaganje u nerazvrstane ceste u iznosu od 78.228 Kn</a:t>
            </a:r>
          </a:p>
          <a:p>
            <a:pPr>
              <a:buFontTx/>
              <a:buChar char="-"/>
            </a:pPr>
            <a:r>
              <a:rPr lang="pl-PL" sz="1800" dirty="0" smtClean="0"/>
              <a:t>ostala gradnja i uređenje komunalne infrastrukture 1.500.190 kn</a:t>
            </a:r>
          </a:p>
          <a:p>
            <a:pPr>
              <a:buFontTx/>
              <a:buChar char="-"/>
            </a:pPr>
            <a:r>
              <a:rPr lang="pl-PL" sz="1800" dirty="0" smtClean="0"/>
              <a:t>proširenje sustava i dodatna ulaganja u javnu rasvjetu 270.000 kn</a:t>
            </a:r>
          </a:p>
          <a:p>
            <a:pPr marL="0" indent="0">
              <a:buNone/>
            </a:pPr>
            <a:r>
              <a:rPr lang="pl-PL" sz="1800" dirty="0"/>
              <a:t>	</a:t>
            </a:r>
            <a:r>
              <a:rPr lang="pl-PL" sz="1800" dirty="0" smtClean="0"/>
              <a:t>UKUPNO 2.515.877 kn</a:t>
            </a:r>
            <a:endParaRPr lang="hr-HR" sz="1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07529" y="1417638"/>
            <a:ext cx="4038600" cy="287545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hr-HR" sz="1800" dirty="0" smtClean="0"/>
              <a:t>Građenje objekata i uređenje komunalne infrastrukture </a:t>
            </a:r>
            <a:r>
              <a:rPr lang="hr-HR" sz="1800" dirty="0" smtClean="0"/>
              <a:t>financirat </a:t>
            </a:r>
            <a:r>
              <a:rPr lang="hr-HR" sz="1800" dirty="0" smtClean="0"/>
              <a:t>će se iz prihoda od: </a:t>
            </a:r>
          </a:p>
          <a:p>
            <a:pPr>
              <a:buFontTx/>
              <a:buChar char="-"/>
            </a:pPr>
            <a:r>
              <a:rPr lang="hr-HR" sz="1800" dirty="0" smtClean="0"/>
              <a:t>naknada za koncesiju ukupno 41.393 kn</a:t>
            </a:r>
          </a:p>
          <a:p>
            <a:pPr>
              <a:buFontTx/>
              <a:buChar char="-"/>
            </a:pPr>
            <a:r>
              <a:rPr lang="hr-HR" sz="1800" dirty="0" smtClean="0"/>
              <a:t>komunalnog doprinosa 1.163.789 kn</a:t>
            </a:r>
          </a:p>
          <a:p>
            <a:pPr>
              <a:buFontTx/>
              <a:buChar char="-"/>
            </a:pPr>
            <a:r>
              <a:rPr lang="hr-HR" sz="1800" dirty="0"/>
              <a:t>d</a:t>
            </a:r>
            <a:r>
              <a:rPr lang="hr-HR" sz="1800" dirty="0" smtClean="0"/>
              <a:t>oprinos za šume 165.600 kn </a:t>
            </a:r>
          </a:p>
          <a:p>
            <a:pPr>
              <a:buFontTx/>
              <a:buChar char="-"/>
            </a:pPr>
            <a:r>
              <a:rPr lang="hr-HR" sz="1800" dirty="0" smtClean="0"/>
              <a:t>Pomoći i poticajne mjere 957.459 kn</a:t>
            </a:r>
          </a:p>
          <a:p>
            <a:pPr>
              <a:buFontTx/>
              <a:buChar char="-"/>
            </a:pPr>
            <a:r>
              <a:rPr lang="hr-HR" sz="1800" dirty="0" smtClean="0"/>
              <a:t>Ostali prihodi 187.636 kn</a:t>
            </a:r>
          </a:p>
          <a:p>
            <a:pPr marL="0" indent="0">
              <a:buNone/>
            </a:pPr>
            <a:r>
              <a:rPr lang="hr-HR" sz="1800" dirty="0" smtClean="0"/>
              <a:t>UKUPNO 2.515.877 kn</a:t>
            </a:r>
          </a:p>
          <a:p>
            <a:pPr>
              <a:buFontTx/>
              <a:buChar char="-"/>
            </a:pPr>
            <a:endParaRPr lang="hr-HR" sz="1800" dirty="0" smtClean="0"/>
          </a:p>
          <a:p>
            <a:pPr>
              <a:buFontTx/>
              <a:buChar char="-"/>
            </a:pPr>
            <a:endParaRPr lang="hr-HR" sz="1800" dirty="0" smtClean="0"/>
          </a:p>
          <a:p>
            <a:pPr>
              <a:buFontTx/>
              <a:buChar char="-"/>
            </a:pPr>
            <a:endParaRPr lang="hr-HR" sz="1800" dirty="0"/>
          </a:p>
        </p:txBody>
      </p:sp>
    </p:spTree>
    <p:extLst>
      <p:ext uri="{BB962C8B-B14F-4D97-AF65-F5344CB8AC3E}">
        <p14:creationId xmlns:p14="http://schemas.microsoft.com/office/powerpoint/2010/main" xmlns="" val="261802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hr-HR" sz="2900" dirty="0" smtClean="0"/>
              <a:t>Održavanje objekata </a:t>
            </a:r>
            <a:r>
              <a:rPr lang="hr-HR" sz="2900" dirty="0"/>
              <a:t>i uređenje komunalne infrastrukture </a:t>
            </a:r>
            <a:r>
              <a:rPr lang="hr-HR" sz="2900" dirty="0" smtClean="0"/>
              <a:t>financirat </a:t>
            </a:r>
            <a:r>
              <a:rPr lang="hr-HR" sz="2900" dirty="0"/>
              <a:t>će se iz prihoda od: </a:t>
            </a:r>
            <a:endParaRPr lang="hr-HR" sz="2900" dirty="0" smtClean="0"/>
          </a:p>
          <a:p>
            <a:pPr>
              <a:buFontTx/>
              <a:buChar char="-"/>
            </a:pPr>
            <a:r>
              <a:rPr lang="hr-HR" sz="2900" dirty="0" smtClean="0"/>
              <a:t>Prihod od komunalne naknade 885.880 kn</a:t>
            </a:r>
          </a:p>
          <a:p>
            <a:pPr>
              <a:buFontTx/>
              <a:buChar char="-"/>
            </a:pPr>
            <a:r>
              <a:rPr lang="hr-HR" sz="2900" dirty="0" smtClean="0"/>
              <a:t>Prihod od grobne naknade 353.260</a:t>
            </a:r>
          </a:p>
          <a:p>
            <a:pPr>
              <a:buFontTx/>
              <a:buChar char="-"/>
            </a:pPr>
            <a:r>
              <a:rPr lang="hr-HR" sz="2900" dirty="0" smtClean="0"/>
              <a:t>Ostali prihodi (višak) 78.039</a:t>
            </a:r>
          </a:p>
          <a:p>
            <a:pPr marL="0" indent="0">
              <a:buNone/>
            </a:pPr>
            <a:r>
              <a:rPr lang="hr-HR" sz="2900" dirty="0" smtClean="0"/>
              <a:t>UKUPNO 1.317.179 kn</a:t>
            </a: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4008" y="1600200"/>
            <a:ext cx="4248472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hr-HR" dirty="0" smtClean="0"/>
              <a:t>Ta sredstva se raspoređuju za održavanje komunalne infrastrukture kako slijedi: </a:t>
            </a:r>
          </a:p>
          <a:p>
            <a:pPr>
              <a:buFontTx/>
              <a:buChar char="-"/>
            </a:pPr>
            <a:r>
              <a:rPr lang="hr-HR" dirty="0" smtClean="0"/>
              <a:t>Održavanje nerazvrstanih cesta i drugih javnih površina 610.000 kn</a:t>
            </a:r>
          </a:p>
          <a:p>
            <a:pPr>
              <a:buFontTx/>
              <a:buChar char="-"/>
            </a:pPr>
            <a:r>
              <a:rPr lang="hr-HR" dirty="0" smtClean="0"/>
              <a:t>Održavanje sustava javne rasvjete 419.200 kn</a:t>
            </a:r>
          </a:p>
          <a:p>
            <a:pPr>
              <a:buFontTx/>
              <a:buChar char="-"/>
            </a:pPr>
            <a:r>
              <a:rPr lang="hr-HR" dirty="0" smtClean="0"/>
              <a:t>Održavanje zelenih površina 50.465 kn</a:t>
            </a:r>
          </a:p>
          <a:p>
            <a:pPr>
              <a:buFontTx/>
              <a:buChar char="-"/>
            </a:pPr>
            <a:r>
              <a:rPr lang="hr-HR" dirty="0" smtClean="0"/>
              <a:t>Deratizacija i dezinsekcija 12.000 kn</a:t>
            </a:r>
          </a:p>
          <a:p>
            <a:pPr>
              <a:buFontTx/>
              <a:buChar char="-"/>
            </a:pPr>
            <a:r>
              <a:rPr lang="hr-HR" dirty="0" smtClean="0"/>
              <a:t>Odvoz krupnog otpada 13.160 kn</a:t>
            </a:r>
          </a:p>
          <a:p>
            <a:pPr>
              <a:buFontTx/>
              <a:buChar char="-"/>
            </a:pPr>
            <a:r>
              <a:rPr lang="hr-HR" dirty="0" smtClean="0"/>
              <a:t>Održavanje objekata 212.354</a:t>
            </a:r>
          </a:p>
          <a:p>
            <a:pPr marL="0" indent="0">
              <a:buNone/>
            </a:pPr>
            <a:r>
              <a:rPr lang="hr-HR" dirty="0" smtClean="0"/>
              <a:t>UKUPNO 1.317.179 kn</a:t>
            </a:r>
          </a:p>
          <a:p>
            <a:pPr marL="0" indent="0">
              <a:buNone/>
            </a:pPr>
            <a:endParaRPr lang="hr-HR" dirty="0" smtClean="0"/>
          </a:p>
        </p:txBody>
      </p:sp>
      <p:sp>
        <p:nvSpPr>
          <p:cNvPr id="5" name="Rectangle 4"/>
          <p:cNvSpPr/>
          <p:nvPr/>
        </p:nvSpPr>
        <p:spPr>
          <a:xfrm>
            <a:off x="457200" y="476672"/>
            <a:ext cx="80752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/>
              <a:t>P R O G R A M  </a:t>
            </a:r>
            <a:r>
              <a:rPr lang="pl-PL" b="1" dirty="0" smtClean="0"/>
              <a:t>godišnjeg održavanja objekata i uređenja komunalne infrastrukture na </a:t>
            </a:r>
            <a:r>
              <a:rPr lang="pl-PL" b="1" dirty="0"/>
              <a:t>području općine Jelenje za 2016. godinu</a:t>
            </a:r>
            <a:r>
              <a:rPr lang="hr-HR" dirty="0"/>
              <a:t/>
            </a:r>
            <a:br>
              <a:rPr lang="hr-HR" dirty="0"/>
            </a:b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689537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683568" y="2132857"/>
            <a:ext cx="7704856" cy="1800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r-HR" sz="2300" dirty="0"/>
              <a:t>Sredstva naknade za zadržavanje nezakonito izgrađene zgrade u prostoru, u planiranom iznosu od </a:t>
            </a:r>
            <a:r>
              <a:rPr lang="hr-HR" sz="2300" dirty="0" smtClean="0"/>
              <a:t>152.386 </a:t>
            </a:r>
            <a:r>
              <a:rPr lang="hr-HR" sz="2300" dirty="0"/>
              <a:t>kn (ostali prihodi od nefinancijske imovine - naknada za zadržavanje nezakonito izgrađene zgrade u prostoru), </a:t>
            </a:r>
            <a:r>
              <a:rPr lang="hr-HR" sz="2300" dirty="0" smtClean="0"/>
              <a:t>korist </a:t>
            </a:r>
            <a:r>
              <a:rPr lang="hr-HR" sz="2300" dirty="0"/>
              <a:t>će do 40 % za iznos plaća i 60% za izradu prostornog plana i poboljšanje infrastrukture nedovoljno uređenih naselja odnosno za izgradnju nerazvrstanih cesta.</a:t>
            </a: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683568" y="4581128"/>
            <a:ext cx="7787208" cy="1080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1800" dirty="0" smtClean="0"/>
              <a:t>Program </a:t>
            </a:r>
            <a:r>
              <a:rPr lang="hr-HR" sz="1800" dirty="0"/>
              <a:t>za poboljšanje infrastrukturno nedovoljno opremljenih i/ili </a:t>
            </a:r>
            <a:r>
              <a:rPr lang="hr-HR" sz="1800" dirty="0" smtClean="0"/>
              <a:t>neopremljenih </a:t>
            </a:r>
            <a:r>
              <a:rPr lang="hr-HR" sz="1800" dirty="0"/>
              <a:t>naselja na području </a:t>
            </a:r>
            <a:r>
              <a:rPr lang="hr-HR" sz="1800" dirty="0" smtClean="0"/>
              <a:t>općine </a:t>
            </a:r>
            <a:r>
              <a:rPr lang="hr-HR" sz="1800" dirty="0"/>
              <a:t>Jelenje za 2016. godinu sastavni je dio Proračuna Općine Jelenje za 2016. godinu.</a:t>
            </a: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8" name="Rectangle 7"/>
          <p:cNvSpPr/>
          <p:nvPr/>
        </p:nvSpPr>
        <p:spPr>
          <a:xfrm>
            <a:off x="755576" y="655529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/>
              <a:t>P R O G R A M  </a:t>
            </a:r>
            <a:r>
              <a:rPr lang="pl-PL" b="1" dirty="0" smtClean="0"/>
              <a:t>utroška sredstava naknade za zadržavanje nezakonito izgrađenih zgrada u prostoru za </a:t>
            </a:r>
            <a:r>
              <a:rPr lang="pl-PL" b="1" dirty="0"/>
              <a:t>2016. godinu</a:t>
            </a:r>
            <a:r>
              <a:rPr lang="hr-HR" dirty="0"/>
              <a:t/>
            </a:r>
            <a:br>
              <a:rPr lang="hr-HR" dirty="0"/>
            </a:b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4273248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9552" y="548680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/>
              <a:t>P R O G R A M  </a:t>
            </a:r>
            <a:r>
              <a:rPr lang="pl-PL" b="1" dirty="0" smtClean="0"/>
              <a:t>utroška sredstava šumskog doprinosa Općine </a:t>
            </a:r>
            <a:r>
              <a:rPr lang="pl-PL" b="1" dirty="0"/>
              <a:t>Jelenje za 2016. godinu</a:t>
            </a:r>
            <a:r>
              <a:rPr lang="hr-HR" dirty="0"/>
              <a:t/>
            </a:r>
            <a:br>
              <a:rPr lang="hr-HR" dirty="0"/>
            </a:br>
            <a:endParaRPr lang="hr-HR" dirty="0"/>
          </a:p>
        </p:txBody>
      </p:sp>
      <p:sp>
        <p:nvSpPr>
          <p:cNvPr id="7" name="Rectangle 6"/>
          <p:cNvSpPr/>
          <p:nvPr/>
        </p:nvSpPr>
        <p:spPr>
          <a:xfrm>
            <a:off x="539552" y="1700808"/>
            <a:ext cx="79208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/>
              <a:t>U 2016. godini planira se prihod od šumskog doprinosa u iznosu od </a:t>
            </a:r>
            <a:r>
              <a:rPr lang="hr-HR" dirty="0" smtClean="0"/>
              <a:t>165.600 </a:t>
            </a:r>
            <a:r>
              <a:rPr lang="hr-HR" dirty="0"/>
              <a:t>kuna</a:t>
            </a:r>
            <a:r>
              <a:rPr lang="hr-HR" dirty="0" smtClean="0"/>
              <a:t>.</a:t>
            </a:r>
          </a:p>
          <a:p>
            <a:endParaRPr lang="hr-HR" dirty="0"/>
          </a:p>
          <a:p>
            <a:r>
              <a:rPr lang="hr-HR" dirty="0" smtClean="0"/>
              <a:t>Sredstva će se </a:t>
            </a:r>
            <a:r>
              <a:rPr lang="hr-HR" dirty="0"/>
              <a:t>utrošiti </a:t>
            </a:r>
            <a:r>
              <a:rPr lang="hr-HR" dirty="0" smtClean="0"/>
              <a:t>za </a:t>
            </a:r>
            <a:r>
              <a:rPr lang="hr-HR" dirty="0"/>
              <a:t>održavanje i izgradnju komunalne infrastrukture na području </a:t>
            </a:r>
            <a:r>
              <a:rPr lang="hr-HR" dirty="0" smtClean="0"/>
              <a:t>općine </a:t>
            </a:r>
            <a:r>
              <a:rPr lang="hr-HR" dirty="0"/>
              <a:t>Jelenje u 2016. </a:t>
            </a:r>
            <a:r>
              <a:rPr lang="hr-HR" dirty="0" smtClean="0"/>
              <a:t>godini.</a:t>
            </a:r>
          </a:p>
          <a:p>
            <a:endParaRPr lang="hr-HR" dirty="0"/>
          </a:p>
          <a:p>
            <a:r>
              <a:rPr lang="hr-HR" dirty="0" smtClean="0"/>
              <a:t>Ovaj </a:t>
            </a:r>
            <a:r>
              <a:rPr lang="hr-HR" dirty="0"/>
              <a:t>Program izvršavat će se ovisno o prilivu sredstava u Proračun Općine Jelenje, te se tijekom godine može mijenjati i dopunjavati ovisno o raspoloživim sredstvima.</a:t>
            </a:r>
          </a:p>
        </p:txBody>
      </p:sp>
    </p:spTree>
    <p:extLst>
      <p:ext uri="{BB962C8B-B14F-4D97-AF65-F5344CB8AC3E}">
        <p14:creationId xmlns:p14="http://schemas.microsoft.com/office/powerpoint/2010/main" xmlns="" val="1176392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 smtClean="0">
                <a:solidFill>
                  <a:schemeClr val="accent3">
                    <a:lumMod val="75000"/>
                  </a:schemeClr>
                </a:solidFill>
              </a:rPr>
              <a:t>RAZVOJNI PROGRAMI Općine Jelenje</a:t>
            </a:r>
            <a:endParaRPr lang="hr-HR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</p:nvPr>
        </p:nvGraphicFramePr>
        <p:xfrm>
          <a:off x="827584" y="1700808"/>
          <a:ext cx="5616625" cy="1440158"/>
        </p:xfrm>
        <a:graphic>
          <a:graphicData uri="http://schemas.openxmlformats.org/drawingml/2006/table">
            <a:tbl>
              <a:tblPr/>
              <a:tblGrid>
                <a:gridCol w="695417"/>
                <a:gridCol w="2374009"/>
                <a:gridCol w="948539"/>
                <a:gridCol w="1087089"/>
                <a:gridCol w="511571"/>
              </a:tblGrid>
              <a:tr h="55299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hr-HR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PLAN RAZVOJNIH PROGRAMA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PRORAČUN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PRVE IZMJENE I DOPUNE PRORAČUNA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</a:tr>
              <a:tr h="177432">
                <a:tc rowSpan="4">
                  <a:txBody>
                    <a:bodyPr/>
                    <a:lstStyle/>
                    <a:p>
                      <a:pPr algn="ctr" fontAlgn="b"/>
                      <a:r>
                        <a:rPr lang="hr-H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Kapitalni projekti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UREĐENJE HOSPICIJA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1.750.000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77432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DOGRADNJA ZDRAVSTVENE STANICE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1.300.000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174.606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77432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IZGRADNJA I DODATNA ULAGANJA U GROBLJA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57,1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77432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NABAVKA RECIKLAŽNOG DVORIŠTA JELENJE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407.000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81,4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7743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hr-H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UKUPNO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4.250.000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1.131.606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26,6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Chart 9"/>
          <p:cNvGraphicFramePr/>
          <p:nvPr/>
        </p:nvGraphicFramePr>
        <p:xfrm>
          <a:off x="2915816" y="3645024"/>
          <a:ext cx="582853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Content Placeholder 22"/>
          <p:cNvGraphicFramePr>
            <a:graphicFrameLocks noGrp="1"/>
          </p:cNvGraphicFramePr>
          <p:nvPr>
            <p:ph sz="half" idx="2"/>
          </p:nvPr>
        </p:nvGraphicFramePr>
        <p:xfrm>
          <a:off x="683568" y="404664"/>
          <a:ext cx="8064896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3131840" y="2780928"/>
            <a:ext cx="3456384" cy="1077218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hr-HR" sz="3200" b="1" i="1" dirty="0" smtClean="0">
                <a:solidFill>
                  <a:schemeClr val="tx2">
                    <a:lumMod val="75000"/>
                  </a:schemeClr>
                </a:solidFill>
                <a:latin typeface="Calibri Light" pitchFamily="34" charset="0"/>
              </a:rPr>
              <a:t>O ČEMU SVE BRINE OPĆINA </a:t>
            </a:r>
            <a:endParaRPr lang="hr-HR" sz="3200" b="1" i="1" dirty="0">
              <a:solidFill>
                <a:schemeClr val="tx2">
                  <a:lumMod val="75000"/>
                </a:schemeClr>
              </a:solidFill>
              <a:latin typeface="Calibri Light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9647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hr-HR" dirty="0" smtClean="0"/>
              <a:t>Raspravljaj o proračunu</a:t>
            </a:r>
          </a:p>
          <a:p>
            <a:pPr>
              <a:buNone/>
            </a:pPr>
            <a:endParaRPr lang="hr-HR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11760" y="2996952"/>
            <a:ext cx="4392488" cy="64807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hr-HR" dirty="0" smtClean="0"/>
              <a:t>	Sudjeluj u raspravama</a:t>
            </a: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4489673" y="4509120"/>
            <a:ext cx="4038600" cy="72008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hr-H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Saznajte više…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hr-H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60032" y="5733256"/>
            <a:ext cx="4038600" cy="604664"/>
          </a:xfrm>
        </p:spPr>
        <p:txBody>
          <a:bodyPr/>
          <a:lstStyle/>
          <a:p>
            <a:pPr marL="0" indent="0">
              <a:buNone/>
            </a:pPr>
            <a:endParaRPr lang="hr-HR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827584" y="1467686"/>
            <a:ext cx="6774904" cy="7200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1800" dirty="0">
                <a:solidFill>
                  <a:schemeClr val="accent3">
                    <a:lumMod val="75000"/>
                  </a:schemeClr>
                </a:solidFill>
              </a:rPr>
              <a:t>Cjelokupan proračun sa svim programima nalazi se na web stranici www.jelenje.hr 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596682" y="736805"/>
            <a:ext cx="6639614" cy="38793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hr-HR" dirty="0" smtClean="0">
                <a:solidFill>
                  <a:schemeClr val="accent3">
                    <a:lumMod val="50000"/>
                  </a:schemeClr>
                </a:solidFill>
              </a:rPr>
              <a:t>INFO:</a:t>
            </a:r>
          </a:p>
          <a:p>
            <a:pPr marL="0" indent="0" algn="ctr">
              <a:buNone/>
            </a:pPr>
            <a:endParaRPr lang="hr-HR" dirty="0"/>
          </a:p>
        </p:txBody>
      </p:sp>
      <p:sp>
        <p:nvSpPr>
          <p:cNvPr id="14" name="Rectangle 13"/>
          <p:cNvSpPr/>
          <p:nvPr/>
        </p:nvSpPr>
        <p:spPr>
          <a:xfrm>
            <a:off x="568876" y="2818509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dirty="0" smtClean="0">
                <a:solidFill>
                  <a:schemeClr val="accent3">
                    <a:lumMod val="75000"/>
                  </a:schemeClr>
                </a:solidFill>
              </a:rPr>
              <a:t>Vaša pitanja, primjedbe i prijedloge možete slati poštom: Općina Jelenje, </a:t>
            </a:r>
            <a:r>
              <a:rPr lang="hr-HR" dirty="0" err="1" smtClean="0">
                <a:solidFill>
                  <a:schemeClr val="accent3">
                    <a:lumMod val="75000"/>
                  </a:schemeClr>
                </a:solidFill>
              </a:rPr>
              <a:t>Dražičkih</a:t>
            </a:r>
            <a:r>
              <a:rPr lang="hr-HR" dirty="0" smtClean="0">
                <a:solidFill>
                  <a:schemeClr val="accent3">
                    <a:lumMod val="75000"/>
                  </a:schemeClr>
                </a:solidFill>
              </a:rPr>
              <a:t> boraca 64, 51218 Dražice</a:t>
            </a:r>
            <a:endParaRPr lang="hr-H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69032" y="4050407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dirty="0" smtClean="0">
                <a:solidFill>
                  <a:schemeClr val="accent3">
                    <a:lumMod val="75000"/>
                  </a:schemeClr>
                </a:solidFill>
              </a:rPr>
              <a:t>ili na e-mail adresu: pisarnica@jelenje.hr </a:t>
            </a:r>
            <a:endParaRPr lang="hr-HR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7555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 smtClean="0">
                <a:solidFill>
                  <a:schemeClr val="accent3">
                    <a:lumMod val="50000"/>
                  </a:schemeClr>
                </a:solidFill>
              </a:rPr>
              <a:t>ORGANIZACIJA OPĆINE JELENJE</a:t>
            </a:r>
            <a:endParaRPr lang="hr-HR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2100375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ight Bracket 2"/>
          <p:cNvSpPr/>
          <p:nvPr/>
        </p:nvSpPr>
        <p:spPr>
          <a:xfrm>
            <a:off x="7380312" y="2492896"/>
            <a:ext cx="288032" cy="1368152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Folded Corner 4"/>
          <p:cNvSpPr/>
          <p:nvPr/>
        </p:nvSpPr>
        <p:spPr>
          <a:xfrm>
            <a:off x="7910657" y="3023241"/>
            <a:ext cx="693791" cy="333751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800" dirty="0" smtClean="0"/>
              <a:t>Razdjel 001</a:t>
            </a:r>
            <a:endParaRPr lang="hr-HR" sz="800" dirty="0"/>
          </a:p>
        </p:txBody>
      </p:sp>
      <p:sp>
        <p:nvSpPr>
          <p:cNvPr id="6" name="Folded Corner 5"/>
          <p:cNvSpPr/>
          <p:nvPr/>
        </p:nvSpPr>
        <p:spPr>
          <a:xfrm>
            <a:off x="7904505" y="4811659"/>
            <a:ext cx="693791" cy="333751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800" dirty="0" smtClean="0"/>
              <a:t>Razdjel 002</a:t>
            </a:r>
            <a:endParaRPr lang="hr-HR" sz="8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7380312" y="5013176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3970784" cy="5289451"/>
          </a:xfr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hr-HR" b="1" dirty="0" smtClean="0"/>
              <a:t>	</a:t>
            </a:r>
          </a:p>
          <a:p>
            <a:pPr>
              <a:buNone/>
            </a:pPr>
            <a:r>
              <a:rPr lang="hr-HR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</a:rPr>
              <a:t>	</a:t>
            </a:r>
            <a:r>
              <a:rPr lang="vi-VN" b="1" i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</a:rPr>
              <a:t>ŠTO JE PRORAČUN</a:t>
            </a:r>
            <a:r>
              <a:rPr lang="hr-HR" i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</a:rPr>
              <a:t>?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/>
              <a:t>	</a:t>
            </a:r>
            <a:r>
              <a:rPr lang="vi-VN" i="1" dirty="0" smtClean="0"/>
              <a:t>Proračun je temeljni financijski dokument u kojem su iskazani svi planirani godišnji prihodi i </a:t>
            </a:r>
            <a:r>
              <a:rPr lang="vi-VN" i="1" dirty="0" smtClean="0"/>
              <a:t>primici </a:t>
            </a:r>
            <a:r>
              <a:rPr lang="vi-VN" i="1" dirty="0" smtClean="0"/>
              <a:t>te svi rashodi i izdaci </a:t>
            </a:r>
            <a:r>
              <a:rPr lang="hr-HR" i="1" dirty="0" smtClean="0"/>
              <a:t>Općine, a donosi ga</a:t>
            </a:r>
            <a:r>
              <a:rPr lang="vi-VN" i="1" dirty="0" smtClean="0"/>
              <a:t> </a:t>
            </a:r>
            <a:r>
              <a:rPr lang="hr-HR" i="1" dirty="0" smtClean="0"/>
              <a:t>Općinsko</a:t>
            </a:r>
            <a:r>
              <a:rPr lang="vi-VN" i="1" dirty="0" smtClean="0"/>
              <a:t> vijeće. </a:t>
            </a:r>
            <a:endParaRPr lang="hr-HR" i="1" dirty="0" smtClean="0"/>
          </a:p>
          <a:p>
            <a:pPr>
              <a:buNone/>
            </a:pPr>
            <a:r>
              <a:rPr lang="hr-HR" i="1" dirty="0" smtClean="0"/>
              <a:t>	</a:t>
            </a:r>
            <a:r>
              <a:rPr lang="vi-VN" i="1" dirty="0" smtClean="0"/>
              <a:t>Proračun se odnosi na fiskalnu godinu koja </a:t>
            </a:r>
            <a:r>
              <a:rPr lang="vi-VN" i="1" dirty="0" smtClean="0"/>
              <a:t>počinje 1</a:t>
            </a:r>
            <a:r>
              <a:rPr lang="vi-VN" i="1" dirty="0" smtClean="0"/>
              <a:t>. </a:t>
            </a:r>
            <a:r>
              <a:rPr lang="vi-VN" i="1" dirty="0" smtClean="0"/>
              <a:t>siječnja</a:t>
            </a:r>
            <a:r>
              <a:rPr lang="hr-HR" i="1" dirty="0" smtClean="0"/>
              <a:t>,</a:t>
            </a:r>
            <a:r>
              <a:rPr lang="vi-VN" i="1" dirty="0" smtClean="0"/>
              <a:t> </a:t>
            </a:r>
            <a:r>
              <a:rPr lang="vi-VN" i="1" dirty="0" smtClean="0"/>
              <a:t>a završava 31. prosinca svake kalendarske godine. </a:t>
            </a:r>
            <a:endParaRPr lang="hr-HR" i="1" dirty="0" smtClean="0"/>
          </a:p>
          <a:p>
            <a:pPr>
              <a:buNone/>
            </a:pPr>
            <a:r>
              <a:rPr lang="hr-HR" i="1" dirty="0" smtClean="0"/>
              <a:t>	</a:t>
            </a:r>
            <a:r>
              <a:rPr lang="vi-VN" i="1" dirty="0" smtClean="0"/>
              <a:t>Proračun u malom je sažetak Proračuna </a:t>
            </a:r>
            <a:r>
              <a:rPr lang="hr-HR" i="1" dirty="0" smtClean="0"/>
              <a:t>Općine Jelenje </a:t>
            </a:r>
            <a:r>
              <a:rPr lang="vi-VN" i="1" dirty="0" smtClean="0"/>
              <a:t>za 201</a:t>
            </a:r>
            <a:r>
              <a:rPr lang="hr-HR" i="1" dirty="0" smtClean="0"/>
              <a:t>6</a:t>
            </a:r>
            <a:r>
              <a:rPr lang="vi-VN" i="1" dirty="0" smtClean="0"/>
              <a:t>. godinu, kojim se svim građanima omogućuje uvid u prihode i rashode </a:t>
            </a:r>
            <a:r>
              <a:rPr lang="hr-HR" i="1" dirty="0" smtClean="0"/>
              <a:t>Općine</a:t>
            </a:r>
            <a:r>
              <a:rPr lang="vi-VN" i="1" dirty="0" smtClean="0"/>
              <a:t> kako bi dobili potpunu informaciju o tome gdje se i kako troši javni novac.</a:t>
            </a:r>
            <a:endParaRPr lang="hr-HR" i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16016" y="1772816"/>
            <a:ext cx="397078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hr-H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88024" y="1772816"/>
            <a:ext cx="397078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hr-H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4716016" y="332656"/>
          <a:ext cx="4176464" cy="3139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4932040" y="3789040"/>
            <a:ext cx="3528392" cy="2388096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hr-H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hr-HR" sz="1400" b="1" dirty="0" smtClean="0"/>
              <a:t>GDJE SAZNATI VIŠE O PRORAČUNU?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hr-HR" sz="1400" b="1" dirty="0" smtClean="0"/>
          </a:p>
          <a:p>
            <a:pPr marL="342900" indent="-342900">
              <a:buAutoNum type="arabicPeriod"/>
            </a:pPr>
            <a:r>
              <a:rPr lang="hr-HR" sz="1400" i="1" dirty="0" smtClean="0"/>
              <a:t>u tisku: Službeni list Primorsko-goranske županije broj 38/15 </a:t>
            </a:r>
          </a:p>
          <a:p>
            <a:pPr marL="342900" indent="-342900"/>
            <a:endParaRPr lang="hr-HR" sz="1400" i="1" dirty="0" smtClean="0"/>
          </a:p>
          <a:p>
            <a:r>
              <a:rPr lang="hr-HR" sz="1400" i="1" dirty="0" smtClean="0"/>
              <a:t>2.     na web stranici Općine: www.jelenje.hr </a:t>
            </a:r>
          </a:p>
          <a:p>
            <a:endParaRPr lang="hr-HR" sz="1400" i="1" dirty="0" smtClean="0"/>
          </a:p>
          <a:p>
            <a:pPr marL="342900" indent="-342900">
              <a:buAutoNum type="arabicPeriod" startAt="3"/>
            </a:pPr>
            <a:r>
              <a:rPr lang="hr-HR" sz="1400" i="1" dirty="0" smtClean="0"/>
              <a:t>Osobno: u  Jedinstvenom Upravnom </a:t>
            </a:r>
          </a:p>
          <a:p>
            <a:r>
              <a:rPr lang="hr-HR" sz="1400" i="1" dirty="0"/>
              <a:t> </a:t>
            </a:r>
            <a:r>
              <a:rPr lang="hr-HR" sz="1400" i="1" dirty="0" smtClean="0"/>
              <a:t>       odjelu, Odsjeku za proračun i financije     </a:t>
            </a:r>
          </a:p>
          <a:p>
            <a:r>
              <a:rPr lang="hr-HR" sz="1400" i="1" dirty="0"/>
              <a:t> </a:t>
            </a:r>
            <a:r>
              <a:rPr lang="hr-HR" sz="1400" i="1" dirty="0" smtClean="0"/>
              <a:t>       Općine Jelenje, Dražičkih boraca 64</a:t>
            </a:r>
            <a:endParaRPr lang="hr-HR" sz="1400" i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022" y="227797"/>
            <a:ext cx="8229600" cy="1087869"/>
          </a:xfrm>
        </p:spPr>
        <p:txBody>
          <a:bodyPr>
            <a:normAutofit/>
          </a:bodyPr>
          <a:lstStyle/>
          <a:p>
            <a:r>
              <a:rPr lang="hr-HR" sz="3200" dirty="0" smtClean="0"/>
              <a:t>PROCES DONOŠENJA PRORAČUNA ZA </a:t>
            </a:r>
            <a:r>
              <a:rPr lang="pl-PL" sz="3200" dirty="0" smtClean="0"/>
              <a:t>RAZDOBLJE OD 2016. DO 2018.GODINE </a:t>
            </a:r>
            <a:endParaRPr lang="hr-HR" sz="32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2892348916"/>
              </p:ext>
            </p:extLst>
          </p:nvPr>
        </p:nvGraphicFramePr>
        <p:xfrm>
          <a:off x="179512" y="1340768"/>
          <a:ext cx="8833978" cy="25202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xmlns="" val="2846802267"/>
              </p:ext>
            </p:extLst>
          </p:nvPr>
        </p:nvGraphicFramePr>
        <p:xfrm>
          <a:off x="179512" y="3717032"/>
          <a:ext cx="8833978" cy="25202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 smtClean="0">
                <a:solidFill>
                  <a:schemeClr val="accent3">
                    <a:lumMod val="50000"/>
                  </a:schemeClr>
                </a:solidFill>
              </a:rPr>
              <a:t>ZAKONSKA STRUKTURA PRORAČUNA </a:t>
            </a:r>
            <a:endParaRPr lang="hr-HR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715200" cy="132474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hr-HR" sz="3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Opći dio proračuna </a:t>
            </a:r>
          </a:p>
          <a:p>
            <a:pPr>
              <a:buNone/>
            </a:pPr>
            <a:r>
              <a:rPr lang="hr-HR" sz="1500" dirty="0" smtClean="0"/>
              <a:t>Sastoji se od: </a:t>
            </a:r>
          </a:p>
          <a:p>
            <a:pPr>
              <a:buAutoNum type="arabicParenR"/>
            </a:pPr>
            <a:r>
              <a:rPr lang="hr-HR" sz="1500" dirty="0" smtClean="0"/>
              <a:t>Računa prihoda i rashoda; </a:t>
            </a:r>
          </a:p>
          <a:p>
            <a:pPr>
              <a:buAutoNum type="arabicParenR"/>
            </a:pPr>
            <a:r>
              <a:rPr lang="hr-HR" sz="1500" dirty="0" smtClean="0"/>
              <a:t>Računa financiranja. - prihodi i primici iskazani po vrstama - rashodi i izdaci iskazani po ekonomskoj namjeni. </a:t>
            </a:r>
            <a:endParaRPr lang="hr-HR" sz="15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3117144"/>
            <a:ext cx="7715200" cy="131996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ctr">
              <a:buNone/>
            </a:pPr>
            <a:r>
              <a:rPr lang="hr-HR" sz="59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Posebni dio proračuna </a:t>
            </a:r>
            <a:endParaRPr lang="hr-HR" sz="59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 fontAlgn="ctr">
              <a:buNone/>
            </a:pPr>
            <a:r>
              <a:rPr lang="pl-PL" sz="2900" dirty="0" smtClean="0"/>
              <a:t>Planirani </a:t>
            </a:r>
            <a:r>
              <a:rPr lang="pl-PL" sz="2900" dirty="0"/>
              <a:t>rashodi i izdaci iskazuju se po </a:t>
            </a:r>
            <a:r>
              <a:rPr lang="pl-PL" sz="2900" dirty="0" smtClean="0"/>
              <a:t>RAZDJELIMA </a:t>
            </a:r>
            <a:r>
              <a:rPr lang="pl-PL" sz="2900" dirty="0"/>
              <a:t>I GLAVAMA te sukladno nadležnosti po PROGRAMIMA. </a:t>
            </a:r>
            <a:endParaRPr lang="hr-HR" sz="2900" dirty="0"/>
          </a:p>
          <a:p>
            <a:pPr marL="0" indent="0" fontAlgn="ctr">
              <a:buNone/>
            </a:pPr>
            <a:r>
              <a:rPr lang="pl-PL" sz="2900" dirty="0"/>
              <a:t>Sastoje se od aktivnosti i projekata koji se planiraju financirati. </a:t>
            </a:r>
            <a:endParaRPr lang="hr-HR" sz="2900" dirty="0"/>
          </a:p>
          <a:p>
            <a:pPr marL="0" indent="0" fontAlgn="ctr">
              <a:buNone/>
            </a:pPr>
            <a:r>
              <a:rPr lang="pl-PL" sz="2900" dirty="0"/>
              <a:t>Ovakvim načinom planiranja osigurava se veća učinkovitost i jednostavnost u praćenju rashoda. </a:t>
            </a:r>
            <a:endParaRPr lang="hr-HR" sz="29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4797152"/>
            <a:ext cx="7715200" cy="129614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">
              <a:buNone/>
            </a:pPr>
            <a:r>
              <a:rPr lang="hr-HR" sz="2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Plan razvojnih programa</a:t>
            </a:r>
          </a:p>
          <a:p>
            <a:pPr marL="0" indent="0" fontAlgn="b">
              <a:buNone/>
            </a:pPr>
            <a:r>
              <a:rPr lang="hr-HR" sz="1400" dirty="0">
                <a:solidFill>
                  <a:srgbClr val="000000"/>
                </a:solidFill>
              </a:rPr>
              <a:t>Dokument u kojem se iskazuju planirani projekti i aktivnosti u trogodišnjem razdoblju, definira način praćenja njihova </a:t>
            </a:r>
            <a:r>
              <a:rPr lang="hr-HR" sz="1400" dirty="0" smtClean="0">
                <a:solidFill>
                  <a:srgbClr val="000000"/>
                </a:solidFill>
              </a:rPr>
              <a:t>ostvarenja te ih povezuje </a:t>
            </a:r>
            <a:r>
              <a:rPr lang="hr-HR" sz="1400" dirty="0">
                <a:solidFill>
                  <a:srgbClr val="000000"/>
                </a:solidFill>
              </a:rPr>
              <a:t>s ciljevima i mjerama definiranima u Strategiji razvoja Općine Jelenja od 2015. do 2020. godine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1115616" y="332656"/>
            <a:ext cx="7344816" cy="1080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hr-HR" i="1" dirty="0" smtClean="0">
                <a:solidFill>
                  <a:schemeClr val="accent3">
                    <a:lumMod val="75000"/>
                  </a:schemeClr>
                </a:solidFill>
              </a:rPr>
              <a:t>Prvim Izmjenama i dopunama Proračun Općine Jelenje je planiran u visini od 15.246.060 Kn</a:t>
            </a:r>
            <a:endParaRPr lang="hr-HR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6" name="Picture 2" descr="http://astrosavjetnik.hr/app/uploads/2015/04/va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919582"/>
            <a:ext cx="2736304" cy="1722691"/>
          </a:xfrm>
          <a:prstGeom prst="rect">
            <a:avLst/>
          </a:prstGeom>
          <a:noFill/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755576" y="3789040"/>
            <a:ext cx="8028384" cy="14730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dirty="0" smtClean="0"/>
              <a:t>	Struktura proračuna planira se, provodi i realizira kroz proračunske programe s nizom aktivnosti koje pripadaju tim programima. </a:t>
            </a:r>
            <a:endParaRPr lang="hr-HR" dirty="0"/>
          </a:p>
        </p:txBody>
      </p:sp>
      <p:sp>
        <p:nvSpPr>
          <p:cNvPr id="8" name="Content Placeholder 6"/>
          <p:cNvSpPr>
            <a:spLocks noGrp="1"/>
          </p:cNvSpPr>
          <p:nvPr>
            <p:ph sz="half" idx="2"/>
          </p:nvPr>
        </p:nvSpPr>
        <p:spPr>
          <a:xfrm>
            <a:off x="755576" y="5373216"/>
            <a:ext cx="8064896" cy="8640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dirty="0" smtClean="0"/>
              <a:t>	</a:t>
            </a:r>
            <a:r>
              <a:rPr lang="hr-HR" dirty="0" smtClean="0">
                <a:solidFill>
                  <a:schemeClr val="accent3">
                    <a:lumMod val="75000"/>
                  </a:schemeClr>
                </a:solidFill>
              </a:rPr>
              <a:t>Ovogodišnji proračun provodi se kroz 19 programa.</a:t>
            </a:r>
            <a:endParaRPr lang="hr-H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4427984" y="1988840"/>
            <a:ext cx="2808312" cy="122413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PRORAČUN MORA BITI URAVNOTEŽEN</a:t>
            </a:r>
            <a:endParaRPr lang="hr-H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683568" y="1318114"/>
            <a:ext cx="5877991" cy="15312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i="1" dirty="0" smtClean="0">
                <a:solidFill>
                  <a:schemeClr val="accent3">
                    <a:lumMod val="75000"/>
                  </a:schemeClr>
                </a:solidFill>
              </a:rPr>
              <a:t>Svi prihodi i primici koji se sliju u proračun svrstavaju se u prve tri grupe</a:t>
            </a:r>
            <a:endParaRPr lang="hr-HR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88016917"/>
              </p:ext>
            </p:extLst>
          </p:nvPr>
        </p:nvGraphicFramePr>
        <p:xfrm>
          <a:off x="1835696" y="3356992"/>
          <a:ext cx="5308600" cy="1143000"/>
        </p:xfrm>
        <a:graphic>
          <a:graphicData uri="http://schemas.openxmlformats.org/drawingml/2006/table">
            <a:tbl>
              <a:tblPr/>
              <a:tblGrid>
                <a:gridCol w="456927"/>
                <a:gridCol w="3084255"/>
                <a:gridCol w="1129624"/>
                <a:gridCol w="637794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hr-HR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r.br.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Vrsta prihoda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Iznos </a:t>
                      </a:r>
                      <a:r>
                        <a:rPr lang="hr-HR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u</a:t>
                      </a:r>
                      <a:r>
                        <a:rPr lang="hr-HR" sz="11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 kn</a:t>
                      </a:r>
                      <a:endParaRPr lang="hr-HR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PRIHODI </a:t>
                      </a:r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POSLOVANJA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</a:t>
                      </a:r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13.702.447    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89,88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PRIHODI OD PRODAJE NEFINANCIJSKE IMOVINE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</a:t>
                      </a:r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2.000    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PRIMICI OD FINANCIJSKE IMOVINE I ZADUŽIVANJA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</a:t>
                      </a:r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655.000    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RASPOLOŽIVA SREDSTVA IZ PRETHODNIH GODINA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</a:t>
                      </a:r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886.613    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UKUPNO PRIHODI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</a:t>
                      </a:r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15.246.060    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2D6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  <p:pic>
        <p:nvPicPr>
          <p:cNvPr id="19462" name="Picture 6" descr="http://www.034portal.hr/images/fotka177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7342" y="1322521"/>
            <a:ext cx="1980009" cy="1303760"/>
          </a:xfrm>
          <a:prstGeom prst="rect">
            <a:avLst/>
          </a:prstGeom>
          <a:noFill/>
        </p:spPr>
      </p:pic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2771800" y="5595553"/>
            <a:ext cx="4032448" cy="10801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hr-HR" i="1" dirty="0" smtClean="0">
                <a:solidFill>
                  <a:schemeClr val="accent3">
                    <a:lumMod val="75000"/>
                  </a:schemeClr>
                </a:solidFill>
              </a:rPr>
              <a:t>Izvor: Prve Izmjene i dopune Proračuna Općine Jelenje za 2016.g. </a:t>
            </a:r>
            <a:endParaRPr lang="hr-HR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" name="Content Placeholder 6"/>
          <p:cNvSpPr>
            <a:spLocks noGrp="1"/>
          </p:cNvSpPr>
          <p:nvPr>
            <p:ph sz="half" idx="2"/>
          </p:nvPr>
        </p:nvSpPr>
        <p:spPr>
          <a:xfrm>
            <a:off x="503548" y="288910"/>
            <a:ext cx="8064896" cy="8640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dirty="0" smtClean="0"/>
              <a:t>	</a:t>
            </a:r>
            <a:r>
              <a:rPr lang="hr-HR" dirty="0" smtClean="0">
                <a:solidFill>
                  <a:schemeClr val="accent3">
                    <a:lumMod val="75000"/>
                  </a:schemeClr>
                </a:solidFill>
              </a:rPr>
              <a:t>ODAKLE DOLAZI NOVAC U PRORAČUN?</a:t>
            </a:r>
            <a:endParaRPr lang="hr-HR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1472626">
            <a:off x="5236603" y="1474726"/>
            <a:ext cx="3606552" cy="86409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vi-VN" sz="1800" b="1" dirty="0" smtClean="0"/>
              <a:t>KAKO SE PLANIRAJU PRIHODI? </a:t>
            </a:r>
            <a:endParaRPr lang="hr-HR" sz="1800" b="1" dirty="0" smtClean="0"/>
          </a:p>
          <a:p>
            <a:pPr>
              <a:buNone/>
            </a:pPr>
            <a:endParaRPr lang="hr-HR" sz="1800" dirty="0"/>
          </a:p>
          <a:p>
            <a:pPr>
              <a:buNone/>
            </a:pPr>
            <a:r>
              <a:rPr lang="hr-HR" sz="1800" dirty="0" smtClean="0"/>
              <a:t>	</a:t>
            </a:r>
            <a:endParaRPr lang="hr-HR" sz="1800" i="1" dirty="0">
              <a:solidFill>
                <a:srgbClr val="FF0000"/>
              </a:solidFill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xmlns="" val="1896518993"/>
              </p:ext>
            </p:extLst>
          </p:nvPr>
        </p:nvGraphicFramePr>
        <p:xfrm>
          <a:off x="827584" y="4725144"/>
          <a:ext cx="3600400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63597377"/>
              </p:ext>
            </p:extLst>
          </p:nvPr>
        </p:nvGraphicFramePr>
        <p:xfrm>
          <a:off x="5436096" y="3517106"/>
          <a:ext cx="3024336" cy="22523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80825322"/>
              </p:ext>
            </p:extLst>
          </p:nvPr>
        </p:nvGraphicFramePr>
        <p:xfrm>
          <a:off x="227484" y="469032"/>
          <a:ext cx="4800600" cy="4238625"/>
        </p:xfrm>
        <a:graphic>
          <a:graphicData uri="http://schemas.openxmlformats.org/drawingml/2006/table">
            <a:tbl>
              <a:tblPr/>
              <a:tblGrid>
                <a:gridCol w="3249051"/>
                <a:gridCol w="837646"/>
                <a:gridCol w="713903"/>
              </a:tblGrid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VRSTA PRIHODA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6933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IZNOS u Kn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6933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(%)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6933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PRIHODI POSLOVANJA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13.702.447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Prihodi od poreza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8.043.835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52,8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Pomoći proračunu iz drugih proračuna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704.745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4,6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Prihodi od zakupa i iznajmljivanja imovine i naknade za korištenje nefinancijske imovine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1.544.288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10,1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Prihodi od upravnih i administrativnih pristojbi, pristojbi po  posebnim propisima i naknadama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3.354.579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22,0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Prihodi od upravnih i administrativnih pristojbi, prihodi po posebnim propisima, komunalni doprinosi i naknade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20.000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0,1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Kazne, upravne mjere i ostalil prihodi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35.000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0,2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PRIHODI OD PRODAJE NEFINANCIJSKE IMOVINE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2.000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Prihodi od prodaje proizvedene dugotrajne imovine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2.000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0,0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PRIMICI OD FINANCIJSKE IMOVINE I ZADUŽENJA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655.000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Primitak (povrat) glavnice zajmova danih trg.društvima KD Jelen d.o.o.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655.000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4,3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RASPOLOŽIVA SREDSTVA IZ PRETHODNIH GODINA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886.612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Višak prihoda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886.613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5,8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UKUPNI PRIHODI I PRIMICI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15.246.060</a:t>
                      </a:r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100,0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1284</TotalTime>
  <Words>2292</Words>
  <Application>Microsoft Office PowerPoint</Application>
  <PresentationFormat>On-screen Show (4:3)</PresentationFormat>
  <Paragraphs>535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Slide 1</vt:lpstr>
      <vt:lpstr>Slide 2</vt:lpstr>
      <vt:lpstr>ORGANIZACIJA OPĆINE JELENJE</vt:lpstr>
      <vt:lpstr>Slide 4</vt:lpstr>
      <vt:lpstr>PROCES DONOŠENJA PRORAČUNA ZA RAZDOBLJE OD 2016. DO 2018.GODINE </vt:lpstr>
      <vt:lpstr>ZAKONSKA STRUKTURA PRORAČUNA </vt:lpstr>
      <vt:lpstr>Slide 7</vt:lpstr>
      <vt:lpstr>Slide 8</vt:lpstr>
      <vt:lpstr>Slide 9</vt:lpstr>
      <vt:lpstr>Slide 10</vt:lpstr>
      <vt:lpstr>KAMO NOVAC ODLAZI?</vt:lpstr>
      <vt:lpstr>PRORAČUN JE PLANIRAN I KROZ PROGRAMSKI PRISTUP</vt:lpstr>
      <vt:lpstr>Slide 13</vt:lpstr>
      <vt:lpstr>Slide 14</vt:lpstr>
      <vt:lpstr>Slide 15</vt:lpstr>
      <vt:lpstr>Slide 16</vt:lpstr>
      <vt:lpstr>Slide 17</vt:lpstr>
      <vt:lpstr>Slide 18</vt:lpstr>
      <vt:lpstr>Ugovorena sredstva na ime javnih potreba u 2016.g.</vt:lpstr>
      <vt:lpstr>Slide 20</vt:lpstr>
      <vt:lpstr>P R O G R A M  gradnje objekata i uređenja komunalne infrastrukture  na području općine Jelenje za 2016. godinu </vt:lpstr>
      <vt:lpstr>Slide 22</vt:lpstr>
      <vt:lpstr>Slide 23</vt:lpstr>
      <vt:lpstr>Slide 24</vt:lpstr>
      <vt:lpstr>RAZVOJNI PROGRAMI Općine Jelenje</vt:lpstr>
      <vt:lpstr>Slide 26</vt:lpstr>
      <vt:lpstr>Slide 27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Korisnik4</dc:creator>
  <cp:lastModifiedBy>Korisnik6</cp:lastModifiedBy>
  <cp:revision>181</cp:revision>
  <dcterms:created xsi:type="dcterms:W3CDTF">2016-07-19T12:21:25Z</dcterms:created>
  <dcterms:modified xsi:type="dcterms:W3CDTF">2016-08-24T09:50:27Z</dcterms:modified>
</cp:coreProperties>
</file>